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685800" y="2130425"/>
            <a:ext cx="7772400" cy="1470025"/>
          </a:xfrm>
          <a:prstGeom prst="rect">
            <a:avLst/>
          </a:prstGeom>
        </p:spPr>
        <p:txBody>
          <a:bodyPr/>
          <a:lstStyle/>
          <a:p>
            <a:pPr/>
            <a:r>
              <a:t>Title Text</a:t>
            </a:r>
          </a:p>
        </p:txBody>
      </p:sp>
      <p:sp>
        <p:nvSpPr>
          <p:cNvPr id="12" name="Body Level One…"/>
          <p:cNvSpPr txBox="1"/>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722312" y="4406900"/>
            <a:ext cx="7772401" cy="1362075"/>
          </a:xfrm>
          <a:prstGeom prst="rect">
            <a:avLst/>
          </a:prstGeom>
        </p:spPr>
        <p:txBody>
          <a:bodyPr anchor="t"/>
          <a:lstStyle>
            <a:lvl1pPr algn="l">
              <a:defRPr b="1" cap="all" sz="4000"/>
            </a:lvl1pPr>
          </a:lstStyle>
          <a:p>
            <a:pPr/>
            <a:r>
              <a:t>Title Text</a:t>
            </a:r>
          </a:p>
        </p:txBody>
      </p:sp>
      <p:sp>
        <p:nvSpPr>
          <p:cNvPr id="30" name="Body Level One…"/>
          <p:cNvSpPr txBox="1"/>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prstGeom prst="rect">
            <a:avLst/>
          </a:prstGeom>
        </p:spPr>
        <p:txBody>
          <a:bodyPr/>
          <a:lstStyle/>
          <a:p>
            <a:pPr/>
            <a:r>
              <a:t>Title Text</a:t>
            </a:r>
          </a:p>
        </p:txBody>
      </p:sp>
      <p:sp>
        <p:nvSpPr>
          <p:cNvPr id="48" name="Body Level One…"/>
          <p:cNvSpPr txBox="1"/>
          <p:nvPr>
            <p:ph type="body" sz="quarter" idx="1"/>
          </p:nvPr>
        </p:nvSpPr>
        <p:spPr>
          <a:xfrm>
            <a:off x="457200" y="1535112"/>
            <a:ext cx="4040188" cy="639763"/>
          </a:xfrm>
          <a:prstGeom prst="rect">
            <a:avLst/>
          </a:prstGeom>
        </p:spPr>
        <p:txBody>
          <a:bodyPr anchor="b"/>
          <a:lstStyle>
            <a:lvl1pPr marL="0" indent="0">
              <a:spcBef>
                <a:spcPts val="500"/>
              </a:spcBef>
              <a:buSzTx/>
              <a:buFontTx/>
              <a:buNone/>
              <a:defRPr b="1" sz="2400"/>
            </a:lvl1pPr>
            <a:lvl2pPr marL="0" indent="457200">
              <a:spcBef>
                <a:spcPts val="500"/>
              </a:spcBef>
              <a:buSzTx/>
              <a:buFontTx/>
              <a:buNone/>
              <a:defRPr b="1" sz="2400"/>
            </a:lvl2pPr>
            <a:lvl3pPr marL="0" indent="914400">
              <a:spcBef>
                <a:spcPts val="500"/>
              </a:spcBef>
              <a:buSzTx/>
              <a:buFontTx/>
              <a:buNone/>
              <a:defRPr b="1" sz="2400"/>
            </a:lvl3pPr>
            <a:lvl4pPr marL="0" indent="1371600">
              <a:spcBef>
                <a:spcPts val="500"/>
              </a:spcBef>
              <a:buSzTx/>
              <a:buFontTx/>
              <a:buNone/>
              <a:defRPr b="1" sz="2400"/>
            </a:lvl4pPr>
            <a:lvl5pPr marL="0" indent="1828800">
              <a:spcBef>
                <a:spcPts val="500"/>
              </a:spcBef>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b="1" sz="2400"/>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457200" y="273050"/>
            <a:ext cx="3008314" cy="1162050"/>
          </a:xfrm>
          <a:prstGeom prst="rect">
            <a:avLst/>
          </a:prstGeom>
        </p:spPr>
        <p:txBody>
          <a:bodyPr anchor="b"/>
          <a:lstStyle>
            <a:lvl1pPr algn="l">
              <a:defRPr b="1" sz="2000"/>
            </a:lvl1pPr>
          </a:lstStyle>
          <a:p>
            <a:pPr/>
            <a:r>
              <a:t>Title Text</a:t>
            </a:r>
          </a:p>
        </p:txBody>
      </p:sp>
      <p:sp>
        <p:nvSpPr>
          <p:cNvPr id="73" name="Body Level One…"/>
          <p:cNvSpPr txBox="1"/>
          <p:nvPr>
            <p:ph type="body" idx="1"/>
          </p:nvPr>
        </p:nvSpPr>
        <p:spPr>
          <a:xfrm>
            <a:off x="3575050" y="273050"/>
            <a:ext cx="5111750" cy="5853113"/>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half" idx="13"/>
          </p:nvPr>
        </p:nvSpPr>
        <p:spPr>
          <a:xfrm>
            <a:off x="457199" y="1435100"/>
            <a:ext cx="3008315" cy="4691063"/>
          </a:xfrm>
          <a:prstGeom prst="rect">
            <a:avLst/>
          </a:prstGeom>
        </p:spPr>
        <p:txBody>
          <a:bodyPr/>
          <a:lstStyle/>
          <a:p>
            <a:pPr marL="0" indent="0">
              <a:spcBef>
                <a:spcPts val="300"/>
              </a:spcBef>
              <a:buSzTx/>
              <a:buFontTx/>
              <a:buNone/>
              <a:defRPr sz="1400"/>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1792288" y="4800600"/>
            <a:ext cx="5486401" cy="566738"/>
          </a:xfrm>
          <a:prstGeom prst="rect">
            <a:avLst/>
          </a:prstGeom>
        </p:spPr>
        <p:txBody>
          <a:bodyPr anchor="b"/>
          <a:lstStyle>
            <a:lvl1pPr algn="l">
              <a:defRPr b="1" sz="2000"/>
            </a:lvl1pPr>
          </a:lstStyle>
          <a:p>
            <a:pPr/>
            <a:r>
              <a:t>Title Text</a:t>
            </a:r>
          </a:p>
        </p:txBody>
      </p:sp>
      <p:sp>
        <p:nvSpPr>
          <p:cNvPr id="83" name="Picture Placeholder 2"/>
          <p:cNvSpPr/>
          <p:nvPr>
            <p:ph type="pic" sz="half" idx="13"/>
          </p:nvPr>
        </p:nvSpPr>
        <p:spPr>
          <a:xfrm>
            <a:off x="1792288" y="612775"/>
            <a:ext cx="5486401" cy="4114800"/>
          </a:xfrm>
          <a:prstGeom prst="rect">
            <a:avLst/>
          </a:prstGeom>
        </p:spPr>
        <p:txBody>
          <a:bodyPr lIns="91439" rIns="91439">
            <a:noAutofit/>
          </a:bodyPr>
          <a:lstStyle/>
          <a:p>
            <a:pPr/>
          </a:p>
        </p:txBody>
      </p:sp>
      <p:sp>
        <p:nvSpPr>
          <p:cNvPr id="84" name="Body Level One…"/>
          <p:cNvSpPr txBox="1"/>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Body Level One…"/>
          <p:cNvSpPr txBox="1"/>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8428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1pPr>
      <a:lvl2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2pPr>
      <a:lvl3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3pPr>
      <a:lvl4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4pPr>
      <a:lvl5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5pPr>
      <a:lvl6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6pPr>
      <a:lvl7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7pPr>
      <a:lvl8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8pPr>
      <a:lvl9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4" name="Title 1"/>
          <p:cNvSpPr txBox="1"/>
          <p:nvPr>
            <p:ph type="ctrTitle"/>
          </p:nvPr>
        </p:nvSpPr>
        <p:spPr>
          <a:prstGeom prst="rect">
            <a:avLst/>
          </a:prstGeom>
        </p:spPr>
        <p:txBody>
          <a:bodyPr/>
          <a:lstStyle/>
          <a:p>
            <a:pPr/>
            <a:r>
              <a:t>Hypothyroidism </a:t>
            </a:r>
          </a:p>
        </p:txBody>
      </p:sp>
      <p:sp>
        <p:nvSpPr>
          <p:cNvPr id="95" name="Subtitle 2"/>
          <p:cNvSpPr txBox="1"/>
          <p:nvPr>
            <p:ph type="subTitle" sz="quarter" idx="1"/>
          </p:nvPr>
        </p:nvSpPr>
        <p:spPr>
          <a:prstGeom prst="rect">
            <a:avLst/>
          </a:prstGeom>
        </p:spPr>
        <p:txBody>
          <a:bodyPr/>
          <a:lstStyle/>
          <a:p>
            <a:pPr/>
            <a:r>
              <a:t>Dr. Swaapnika</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8" name="Title 1"/>
          <p:cNvSpPr txBox="1"/>
          <p:nvPr>
            <p:ph type="title"/>
          </p:nvPr>
        </p:nvSpPr>
        <p:spPr>
          <a:xfrm>
            <a:off x="457200" y="274638"/>
            <a:ext cx="8229600" cy="563563"/>
          </a:xfrm>
          <a:prstGeom prst="rect">
            <a:avLst/>
          </a:prstGeom>
        </p:spPr>
        <p:txBody>
          <a:bodyPr/>
          <a:lstStyle/>
          <a:p>
            <a:pPr defTabSz="365760">
              <a:defRPr sz="1560"/>
            </a:pPr>
            <a:r>
              <a:rPr sz="2480"/>
              <a:t>CONGENITAL HYPOTHYROIDISM</a:t>
            </a:r>
            <a:br/>
          </a:p>
        </p:txBody>
      </p:sp>
      <p:sp>
        <p:nvSpPr>
          <p:cNvPr id="119" name="Content Placeholder 2"/>
          <p:cNvSpPr txBox="1"/>
          <p:nvPr>
            <p:ph type="body" idx="1"/>
          </p:nvPr>
        </p:nvSpPr>
        <p:spPr>
          <a:xfrm>
            <a:off x="457200" y="1101332"/>
            <a:ext cx="8229600" cy="5756668"/>
          </a:xfrm>
          <a:prstGeom prst="rect">
            <a:avLst/>
          </a:prstGeom>
        </p:spPr>
        <p:txBody>
          <a:bodyPr/>
          <a:lstStyle/>
          <a:p>
            <a:pPr/>
          </a:p>
          <a:p>
            <a:pPr/>
          </a:p>
          <a:p>
            <a:pPr>
              <a:lnSpc>
                <a:spcPct val="200000"/>
              </a:lnSpc>
            </a:pPr>
            <a:r>
              <a:t>Neonatal hypothyroidism is due to thyroid gland dysgenesis in 80–85%, to inborn errors of thyroid hormone synthesis in 10–15%, and is TSH-R antibody-mediated in 5% of affected newborns.</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1" name="Double-click to edit"/>
          <p:cNvSpPr txBox="1"/>
          <p:nvPr>
            <p:ph type="title"/>
          </p:nvPr>
        </p:nvSpPr>
        <p:spPr>
          <a:prstGeom prst="rect">
            <a:avLst/>
          </a:prstGeom>
        </p:spPr>
        <p:txBody>
          <a:bodyPr/>
          <a:lstStyle/>
          <a:p>
            <a:pPr/>
          </a:p>
        </p:txBody>
      </p:sp>
      <p:sp>
        <p:nvSpPr>
          <p:cNvPr id="122" name="It may be transient, especially if the mother has TSH-R blocking antibodies or has received antithyroid drugs, but permanent hypothyroidism occurs in the majority.…"/>
          <p:cNvSpPr txBox="1"/>
          <p:nvPr>
            <p:ph type="body" idx="1"/>
          </p:nvPr>
        </p:nvSpPr>
        <p:spPr>
          <a:prstGeom prst="rect">
            <a:avLst/>
          </a:prstGeom>
        </p:spPr>
        <p:txBody>
          <a:bodyPr/>
          <a:lstStyle/>
          <a:p>
            <a:pPr marL="298322" indent="-298322" defTabSz="795527">
              <a:lnSpc>
                <a:spcPct val="200000"/>
              </a:lnSpc>
              <a:spcBef>
                <a:spcPts val="600"/>
              </a:spcBef>
              <a:defRPr sz="2784"/>
            </a:pPr>
            <a:r>
              <a:t>It may be transient, especially if the mother has TSH-R blocking antibodies or has received antithyroid drugs, but permanent hypothyroidism occurs in the majority.</a:t>
            </a:r>
          </a:p>
          <a:p>
            <a:pPr marL="298322" indent="-298322" defTabSz="795527">
              <a:lnSpc>
                <a:spcPct val="200000"/>
              </a:lnSpc>
              <a:spcBef>
                <a:spcPts val="600"/>
              </a:spcBef>
              <a:defRPr sz="2784"/>
            </a:pPr>
            <a:r>
              <a:t>The majority of infants appear normal at birth, and &lt;10% are diagnosed based on clinical features, which include</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Title 1"/>
          <p:cNvSpPr txBox="1"/>
          <p:nvPr>
            <p:ph type="title"/>
          </p:nvPr>
        </p:nvSpPr>
        <p:spPr>
          <a:prstGeom prst="rect">
            <a:avLst/>
          </a:prstGeom>
        </p:spPr>
        <p:txBody>
          <a:bodyPr/>
          <a:lstStyle/>
          <a:p>
            <a:pPr/>
          </a:p>
        </p:txBody>
      </p:sp>
      <p:sp>
        <p:nvSpPr>
          <p:cNvPr id="125" name="Content Placeholder 2"/>
          <p:cNvSpPr txBox="1"/>
          <p:nvPr>
            <p:ph type="body" idx="1"/>
          </p:nvPr>
        </p:nvSpPr>
        <p:spPr>
          <a:xfrm>
            <a:off x="457200" y="1600200"/>
            <a:ext cx="8229600" cy="4525963"/>
          </a:xfrm>
          <a:prstGeom prst="rect">
            <a:avLst/>
          </a:prstGeom>
        </p:spPr>
        <p:txBody>
          <a:bodyPr/>
          <a:lstStyle/>
          <a:p>
            <a:pPr marL="264032" indent="-264032" defTabSz="704087">
              <a:lnSpc>
                <a:spcPct val="150000"/>
              </a:lnSpc>
              <a:spcBef>
                <a:spcPts val="500"/>
              </a:spcBef>
              <a:defRPr sz="2464"/>
            </a:pPr>
            <a:r>
              <a:t>Prolonged jaundice</a:t>
            </a:r>
          </a:p>
          <a:p>
            <a:pPr marL="264032" indent="-264032" defTabSz="704087">
              <a:lnSpc>
                <a:spcPct val="150000"/>
              </a:lnSpc>
              <a:spcBef>
                <a:spcPts val="500"/>
              </a:spcBef>
              <a:defRPr sz="2464"/>
            </a:pPr>
            <a:r>
              <a:t>Feeding problems</a:t>
            </a:r>
          </a:p>
          <a:p>
            <a:pPr marL="264032" indent="-264032" defTabSz="704087">
              <a:lnSpc>
                <a:spcPct val="150000"/>
              </a:lnSpc>
              <a:spcBef>
                <a:spcPts val="500"/>
              </a:spcBef>
              <a:defRPr sz="2464"/>
            </a:pPr>
            <a:r>
              <a:t>Hypotonia</a:t>
            </a:r>
          </a:p>
          <a:p>
            <a:pPr marL="264032" indent="-264032" defTabSz="704087">
              <a:lnSpc>
                <a:spcPct val="150000"/>
              </a:lnSpc>
              <a:spcBef>
                <a:spcPts val="500"/>
              </a:spcBef>
              <a:defRPr sz="2464"/>
            </a:pPr>
            <a:r>
              <a:t>Enlarged tongue,</a:t>
            </a:r>
          </a:p>
          <a:p>
            <a:pPr marL="264032" indent="-264032" defTabSz="704087">
              <a:lnSpc>
                <a:spcPct val="150000"/>
              </a:lnSpc>
              <a:spcBef>
                <a:spcPts val="500"/>
              </a:spcBef>
              <a:defRPr sz="2464"/>
            </a:pPr>
            <a:r>
              <a:t>Delayed bone maturation </a:t>
            </a:r>
          </a:p>
          <a:p>
            <a:pPr marL="264032" indent="-264032" defTabSz="704087">
              <a:lnSpc>
                <a:spcPct val="150000"/>
              </a:lnSpc>
              <a:spcBef>
                <a:spcPts val="500"/>
              </a:spcBef>
              <a:defRPr sz="2464"/>
            </a:pPr>
            <a:r>
              <a:t>Umbilical hernia. </a:t>
            </a:r>
          </a:p>
          <a:p>
            <a:pPr marL="264032" indent="-264032" defTabSz="704087">
              <a:lnSpc>
                <a:spcPct val="150000"/>
              </a:lnSpc>
              <a:spcBef>
                <a:spcPts val="500"/>
              </a:spcBef>
              <a:defRPr sz="2464"/>
            </a:pPr>
            <a:r>
              <a:t>Importantly, permanent neurologic damage results if treatment is delayed.</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Title 1"/>
          <p:cNvSpPr txBox="1"/>
          <p:nvPr>
            <p:ph type="title"/>
          </p:nvPr>
        </p:nvSpPr>
        <p:spPr>
          <a:prstGeom prst="rect">
            <a:avLst/>
          </a:prstGeom>
        </p:spPr>
        <p:txBody>
          <a:bodyPr/>
          <a:lstStyle/>
          <a:p>
            <a:pPr/>
          </a:p>
        </p:txBody>
      </p:sp>
      <p:sp>
        <p:nvSpPr>
          <p:cNvPr id="128" name="Content Placeholder 2"/>
          <p:cNvSpPr txBox="1"/>
          <p:nvPr>
            <p:ph type="body" idx="1"/>
          </p:nvPr>
        </p:nvSpPr>
        <p:spPr>
          <a:xfrm>
            <a:off x="457200" y="228600"/>
            <a:ext cx="8229600" cy="6400800"/>
          </a:xfrm>
          <a:prstGeom prst="rect">
            <a:avLst/>
          </a:prstGeom>
        </p:spPr>
        <p:txBody>
          <a:bodyPr/>
          <a:lstStyle/>
          <a:p>
            <a:pPr marL="322325" indent="-322325" defTabSz="859536">
              <a:lnSpc>
                <a:spcPct val="90000"/>
              </a:lnSpc>
              <a:defRPr sz="3008"/>
            </a:pPr>
          </a:p>
          <a:p>
            <a:pPr marL="322325" indent="-322325" defTabSz="859536">
              <a:lnSpc>
                <a:spcPct val="90000"/>
              </a:lnSpc>
              <a:defRPr sz="3008"/>
            </a:pPr>
          </a:p>
          <a:p>
            <a:pPr marL="322325" indent="-322325" defTabSz="859536">
              <a:lnSpc>
                <a:spcPct val="150000"/>
              </a:lnSpc>
              <a:defRPr sz="3008"/>
            </a:pPr>
          </a:p>
          <a:p>
            <a:pPr marL="322325" indent="-322325" defTabSz="859536">
              <a:lnSpc>
                <a:spcPct val="150000"/>
              </a:lnSpc>
              <a:defRPr sz="3008"/>
            </a:pPr>
            <a:r>
              <a:t>Because of the severe neurologic consequences of untreated congenital hypothyroidism, neonatal screening programs have been established.</a:t>
            </a:r>
          </a:p>
          <a:p>
            <a:pPr marL="322325" indent="-322325" defTabSz="859536">
              <a:lnSpc>
                <a:spcPct val="150000"/>
              </a:lnSpc>
              <a:defRPr sz="3008"/>
            </a:pPr>
            <a:r>
              <a:t>When the diagnosis is confirmed, T4 is instituted at a dose of 10–15 micro g/kg per day, and the dose is adjusted by close monitoring of TSH levels.</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0" name="Double-click to edit"/>
          <p:cNvSpPr txBox="1"/>
          <p:nvPr>
            <p:ph type="title"/>
          </p:nvPr>
        </p:nvSpPr>
        <p:spPr>
          <a:prstGeom prst="rect">
            <a:avLst/>
          </a:prstGeom>
        </p:spPr>
        <p:txBody>
          <a:bodyPr/>
          <a:lstStyle/>
          <a:p>
            <a:pPr/>
          </a:p>
        </p:txBody>
      </p:sp>
      <p:sp>
        <p:nvSpPr>
          <p:cNvPr id="131" name="Early treatment with T4 results in normal IQ levels, but subtle neurodevelopmental abnormalities may occur in those with the most severe hypothyroidism at diagnosis or when treatment is suboptimal."/>
          <p:cNvSpPr txBox="1"/>
          <p:nvPr>
            <p:ph type="body" idx="1"/>
          </p:nvPr>
        </p:nvSpPr>
        <p:spPr>
          <a:prstGeom prst="rect">
            <a:avLst/>
          </a:prstGeom>
        </p:spPr>
        <p:txBody>
          <a:bodyPr/>
          <a:lstStyle>
            <a:lvl1pPr>
              <a:lnSpc>
                <a:spcPct val="200000"/>
              </a:lnSpc>
            </a:lvl1pPr>
          </a:lstStyle>
          <a:p>
            <a:pPr/>
            <a:r>
              <a:t>Early treatment with T4 results in normal IQ levels, but subtle neurodevelopmental abnormalities may occur in those with the most severe hypothyroidism at diagnosis or when treatment is suboptimal.</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Title 1"/>
          <p:cNvSpPr txBox="1"/>
          <p:nvPr>
            <p:ph type="title"/>
          </p:nvPr>
        </p:nvSpPr>
        <p:spPr>
          <a:xfrm>
            <a:off x="457200" y="0"/>
            <a:ext cx="8229600" cy="990600"/>
          </a:xfrm>
          <a:prstGeom prst="rect">
            <a:avLst/>
          </a:prstGeom>
        </p:spPr>
        <p:txBody>
          <a:bodyPr/>
          <a:lstStyle/>
          <a:p>
            <a:pPr/>
            <a:r>
              <a:t>AUTOIMMUNE HYPOTHYROIDISM</a:t>
            </a:r>
          </a:p>
        </p:txBody>
      </p:sp>
      <p:sp>
        <p:nvSpPr>
          <p:cNvPr id="134" name="Content Placeholder 2"/>
          <p:cNvSpPr txBox="1"/>
          <p:nvPr>
            <p:ph type="body" idx="1"/>
          </p:nvPr>
        </p:nvSpPr>
        <p:spPr>
          <a:xfrm>
            <a:off x="457200" y="1066800"/>
            <a:ext cx="8229600" cy="5943600"/>
          </a:xfrm>
          <a:prstGeom prst="rect">
            <a:avLst/>
          </a:prstGeom>
        </p:spPr>
        <p:txBody>
          <a:bodyPr/>
          <a:lstStyle/>
          <a:p>
            <a:pPr>
              <a:lnSpc>
                <a:spcPct val="200000"/>
              </a:lnSpc>
              <a:spcBef>
                <a:spcPts val="600"/>
              </a:spcBef>
              <a:defRPr sz="2900"/>
            </a:pPr>
            <a:r>
              <a:t>Autoimmune hypothyroidism may be associated with</a:t>
            </a:r>
          </a:p>
          <a:p>
            <a:pPr>
              <a:lnSpc>
                <a:spcPct val="200000"/>
              </a:lnSpc>
              <a:spcBef>
                <a:spcPts val="600"/>
              </a:spcBef>
              <a:defRPr sz="2900"/>
            </a:pPr>
            <a:r>
              <a:t>1.a goiter (Hashimoto’s, or goitrous thyroiditis)</a:t>
            </a:r>
          </a:p>
          <a:p>
            <a:pPr>
              <a:lnSpc>
                <a:spcPct val="200000"/>
              </a:lnSpc>
              <a:spcBef>
                <a:spcPts val="600"/>
              </a:spcBef>
              <a:defRPr sz="2900"/>
            </a:pPr>
            <a:r>
              <a:t>2. at the later stages of</a:t>
            </a:r>
          </a:p>
          <a:p>
            <a:pPr>
              <a:lnSpc>
                <a:spcPct val="200000"/>
              </a:lnSpc>
              <a:spcBef>
                <a:spcPts val="600"/>
              </a:spcBef>
              <a:defRPr sz="2900"/>
            </a:pPr>
            <a:r>
              <a:t>the disease, minimal residual thyroid tissue (</a:t>
            </a:r>
            <a:r>
              <a:rPr i="1"/>
              <a:t>atrophic thyroiditis</a:t>
            </a:r>
            <a:r>
              <a:t>)</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6" name="Double-click to edit"/>
          <p:cNvSpPr txBox="1"/>
          <p:nvPr>
            <p:ph type="title"/>
          </p:nvPr>
        </p:nvSpPr>
        <p:spPr>
          <a:prstGeom prst="rect">
            <a:avLst/>
          </a:prstGeom>
        </p:spPr>
        <p:txBody>
          <a:bodyPr/>
          <a:lstStyle/>
          <a:p>
            <a:pPr/>
          </a:p>
        </p:txBody>
      </p:sp>
      <p:sp>
        <p:nvSpPr>
          <p:cNvPr id="137" name="Though some patients may have minor symptoms, this state is called subclinical hypothyroidism.…"/>
          <p:cNvSpPr txBox="1"/>
          <p:nvPr>
            <p:ph type="body" idx="1"/>
          </p:nvPr>
        </p:nvSpPr>
        <p:spPr>
          <a:prstGeom prst="rect">
            <a:avLst/>
          </a:prstGeom>
        </p:spPr>
        <p:txBody>
          <a:bodyPr/>
          <a:lstStyle/>
          <a:p>
            <a:pPr marL="336042" indent="-336042" defTabSz="896111">
              <a:lnSpc>
                <a:spcPct val="200000"/>
              </a:lnSpc>
              <a:spcBef>
                <a:spcPts val="600"/>
              </a:spcBef>
              <a:defRPr sz="2842"/>
            </a:pPr>
            <a:r>
              <a:t>Though some patients may have minor symptoms, this state is called </a:t>
            </a:r>
            <a:r>
              <a:rPr i="1"/>
              <a:t>subclinical hypothyroidism</a:t>
            </a:r>
            <a:r>
              <a:t>.</a:t>
            </a:r>
          </a:p>
          <a:p>
            <a:pPr marL="336042" indent="-336042" defTabSz="896111">
              <a:lnSpc>
                <a:spcPct val="200000"/>
              </a:lnSpc>
              <a:spcBef>
                <a:spcPts val="600"/>
              </a:spcBef>
              <a:defRPr sz="2842"/>
            </a:pPr>
            <a:r>
              <a:t> Later, unbound T4 levels fall and TSH levels rise further; symptoms become more readily apparent at this stage (usually TSH &gt;10 mU/L), which is referred to as </a:t>
            </a:r>
            <a:r>
              <a:rPr i="1"/>
              <a:t>clinical hypothyroidism </a:t>
            </a:r>
            <a:r>
              <a:t>or </a:t>
            </a:r>
            <a:r>
              <a:rPr i="1"/>
              <a:t>overt hypothyroidism</a:t>
            </a:r>
            <a:r>
              <a:t>.</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9" name="Title 1"/>
          <p:cNvSpPr txBox="1"/>
          <p:nvPr>
            <p:ph type="title"/>
          </p:nvPr>
        </p:nvSpPr>
        <p:spPr>
          <a:xfrm>
            <a:off x="457200" y="152400"/>
            <a:ext cx="8229600" cy="762000"/>
          </a:xfrm>
          <a:prstGeom prst="rect">
            <a:avLst/>
          </a:prstGeom>
        </p:spPr>
        <p:txBody>
          <a:bodyPr/>
          <a:lstStyle/>
          <a:p>
            <a:pPr/>
            <a:r>
              <a:t>Pathogenesis</a:t>
            </a:r>
          </a:p>
        </p:txBody>
      </p:sp>
      <p:sp>
        <p:nvSpPr>
          <p:cNvPr id="140" name="Content Placeholder 2"/>
          <p:cNvSpPr txBox="1"/>
          <p:nvPr>
            <p:ph type="body" idx="1"/>
          </p:nvPr>
        </p:nvSpPr>
        <p:spPr>
          <a:xfrm>
            <a:off x="457200" y="990600"/>
            <a:ext cx="8229600" cy="5135563"/>
          </a:xfrm>
          <a:prstGeom prst="rect">
            <a:avLst/>
          </a:prstGeom>
        </p:spPr>
        <p:txBody>
          <a:bodyPr/>
          <a:lstStyle/>
          <a:p>
            <a:pPr marL="264032" indent="-264032" defTabSz="704087">
              <a:lnSpc>
                <a:spcPct val="200000"/>
              </a:lnSpc>
              <a:spcBef>
                <a:spcPts val="500"/>
              </a:spcBef>
              <a:defRPr sz="2464"/>
            </a:pPr>
            <a:r>
              <a:t>In Hashimoto’s thyroiditis, there is a marked lymphocytic infiltration of the thyroid with germinal center formation, atrophy of the thyroid follicles accompanied by oxyphil metaplasia, absence of colloid, and mild to moderate fibrosis.</a:t>
            </a:r>
          </a:p>
          <a:p>
            <a:pPr marL="264032" indent="-264032" defTabSz="704087">
              <a:lnSpc>
                <a:spcPct val="200000"/>
              </a:lnSpc>
              <a:spcBef>
                <a:spcPts val="500"/>
              </a:spcBef>
              <a:defRPr sz="2464"/>
            </a:pPr>
            <a:r>
              <a:t>In atrophic thyroiditis, the fibrosis is much more extensive, lymphocyte infiltration is less pronounced, and thyroid follicles are almost completely absent.</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Title 1"/>
          <p:cNvSpPr txBox="1"/>
          <p:nvPr>
            <p:ph type="title"/>
          </p:nvPr>
        </p:nvSpPr>
        <p:spPr>
          <a:prstGeom prst="rect">
            <a:avLst/>
          </a:prstGeom>
        </p:spPr>
        <p:txBody>
          <a:bodyPr/>
          <a:lstStyle/>
          <a:p>
            <a:pPr/>
          </a:p>
        </p:txBody>
      </p:sp>
      <p:sp>
        <p:nvSpPr>
          <p:cNvPr id="143" name="Content Placeholder 2"/>
          <p:cNvSpPr txBox="1"/>
          <p:nvPr>
            <p:ph type="body" idx="1"/>
          </p:nvPr>
        </p:nvSpPr>
        <p:spPr>
          <a:xfrm>
            <a:off x="457200" y="228600"/>
            <a:ext cx="8229600" cy="6477000"/>
          </a:xfrm>
          <a:prstGeom prst="rect">
            <a:avLst/>
          </a:prstGeom>
        </p:spPr>
        <p:txBody>
          <a:bodyPr/>
          <a:lstStyle/>
          <a:p>
            <a:pPr marL="291465" indent="-291465" defTabSz="777240">
              <a:spcBef>
                <a:spcPts val="500"/>
              </a:spcBef>
              <a:defRPr sz="2465"/>
            </a:pPr>
          </a:p>
          <a:p>
            <a:pPr marL="291465" indent="-291465" defTabSz="777240">
              <a:spcBef>
                <a:spcPts val="500"/>
              </a:spcBef>
              <a:defRPr sz="2465"/>
            </a:pPr>
          </a:p>
          <a:p>
            <a:pPr marL="291465" indent="-291465" defTabSz="777240">
              <a:lnSpc>
                <a:spcPct val="200000"/>
              </a:lnSpc>
              <a:spcBef>
                <a:spcPts val="500"/>
              </a:spcBef>
              <a:defRPr sz="2465"/>
            </a:pPr>
          </a:p>
          <a:p>
            <a:pPr marL="291465" indent="-291465" defTabSz="777240">
              <a:lnSpc>
                <a:spcPct val="200000"/>
              </a:lnSpc>
              <a:spcBef>
                <a:spcPts val="500"/>
              </a:spcBef>
              <a:defRPr sz="2465"/>
            </a:pPr>
            <a:r>
              <a:t>There is a relationship between autoimmune hypothyroidism and other autoimmune diseases, especially type 1 diabetes mellitus, Addison’s disease, pernicious anemia, and vitiligo.</a:t>
            </a:r>
          </a:p>
          <a:p>
            <a:pPr marL="291465" indent="-291465" defTabSz="777240">
              <a:lnSpc>
                <a:spcPct val="200000"/>
              </a:lnSpc>
              <a:spcBef>
                <a:spcPts val="500"/>
              </a:spcBef>
              <a:defRPr sz="2465"/>
            </a:pPr>
            <a:r>
              <a:t>The thyroid lymphocytic infiltrate in autoimmune hypothyroidism is composed of activated CD4+ and CD8+ T cells, as well as B cells.</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5" name="Double-click to edit"/>
          <p:cNvSpPr txBox="1"/>
          <p:nvPr>
            <p:ph type="title"/>
          </p:nvPr>
        </p:nvSpPr>
        <p:spPr>
          <a:prstGeom prst="rect">
            <a:avLst/>
          </a:prstGeom>
        </p:spPr>
        <p:txBody>
          <a:bodyPr/>
          <a:lstStyle/>
          <a:p>
            <a:pPr/>
          </a:p>
        </p:txBody>
      </p:sp>
      <p:sp>
        <p:nvSpPr>
          <p:cNvPr id="146" name="Antibodies to Tg and TPO are clinically useful markers of thyroid autoimmunity, but any pathogenic effect is restricted to a secondary role in amplifying an ongoing autoimmune response.…"/>
          <p:cNvSpPr txBox="1"/>
          <p:nvPr>
            <p:ph type="body" idx="1"/>
          </p:nvPr>
        </p:nvSpPr>
        <p:spPr>
          <a:prstGeom prst="rect">
            <a:avLst/>
          </a:prstGeom>
        </p:spPr>
        <p:txBody>
          <a:bodyPr/>
          <a:lstStyle/>
          <a:p>
            <a:pPr marL="336042" indent="-336042" defTabSz="896111">
              <a:lnSpc>
                <a:spcPct val="200000"/>
              </a:lnSpc>
              <a:spcBef>
                <a:spcPts val="600"/>
              </a:spcBef>
              <a:defRPr sz="2842"/>
            </a:pPr>
            <a:r>
              <a:t>Antibodies to Tg and TPO are clinically useful markers of thyroid autoimmunity, but any pathogenic effect is restricted to a secondary role in amplifying an ongoing autoimmune response.</a:t>
            </a:r>
          </a:p>
          <a:p>
            <a:pPr marL="336042" indent="-336042" defTabSz="896111">
              <a:lnSpc>
                <a:spcPct val="200000"/>
              </a:lnSpc>
              <a:spcBef>
                <a:spcPts val="600"/>
              </a:spcBef>
              <a:defRPr sz="2842"/>
            </a:pPr>
            <a:r>
              <a:t>T cell–mediated injury is required to initiate autoimmune damage to the thyroid.</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7" name="Title 1"/>
          <p:cNvSpPr txBox="1"/>
          <p:nvPr>
            <p:ph type="title"/>
          </p:nvPr>
        </p:nvSpPr>
        <p:spPr>
          <a:prstGeom prst="rect">
            <a:avLst/>
          </a:prstGeom>
        </p:spPr>
        <p:txBody>
          <a:bodyPr/>
          <a:lstStyle/>
          <a:p>
            <a:pPr/>
            <a:r>
              <a:t>Introduction </a:t>
            </a:r>
          </a:p>
        </p:txBody>
      </p:sp>
      <p:sp>
        <p:nvSpPr>
          <p:cNvPr id="98" name="Content Placeholder 2"/>
          <p:cNvSpPr txBox="1"/>
          <p:nvPr>
            <p:ph type="body" idx="1"/>
          </p:nvPr>
        </p:nvSpPr>
        <p:spPr>
          <a:xfrm>
            <a:off x="457200" y="1600200"/>
            <a:ext cx="8229600" cy="4525963"/>
          </a:xfrm>
          <a:prstGeom prst="rect">
            <a:avLst/>
          </a:prstGeom>
        </p:spPr>
        <p:txBody>
          <a:bodyPr/>
          <a:lstStyle/>
          <a:p>
            <a:pPr marL="305180" indent="-305180" defTabSz="813816">
              <a:lnSpc>
                <a:spcPct val="200000"/>
              </a:lnSpc>
              <a:spcBef>
                <a:spcPts val="600"/>
              </a:spcBef>
              <a:defRPr sz="2848"/>
            </a:pPr>
            <a:r>
              <a:t>The thyroid gland produces two related hormones, thyroxine (T4) and triiodothyronine (T3)</a:t>
            </a:r>
          </a:p>
          <a:p>
            <a:pPr marL="305180" indent="-305180" defTabSz="813816">
              <a:lnSpc>
                <a:spcPct val="200000"/>
              </a:lnSpc>
              <a:spcBef>
                <a:spcPts val="600"/>
              </a:spcBef>
              <a:defRPr sz="2848"/>
            </a:pPr>
            <a:r>
              <a:t>Acting through nuclear receptors, these hormones play a critical role in cell differentiation during development and help maintain thermogenic and metabolic homeostasis in the adult.</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Title 1"/>
          <p:cNvSpPr txBox="1"/>
          <p:nvPr>
            <p:ph type="title"/>
          </p:nvPr>
        </p:nvSpPr>
        <p:spPr>
          <a:prstGeom prst="rect">
            <a:avLst/>
          </a:prstGeom>
        </p:spPr>
        <p:txBody>
          <a:bodyPr/>
          <a:lstStyle/>
          <a:p>
            <a:pPr/>
          </a:p>
        </p:txBody>
      </p:sp>
      <p:sp>
        <p:nvSpPr>
          <p:cNvPr id="149" name="Content Placeholder 2"/>
          <p:cNvSpPr txBox="1"/>
          <p:nvPr>
            <p:ph type="body" idx="1"/>
          </p:nvPr>
        </p:nvSpPr>
        <p:spPr>
          <a:xfrm>
            <a:off x="457200" y="1600200"/>
            <a:ext cx="8229600" cy="4525963"/>
          </a:xfrm>
          <a:prstGeom prst="rect">
            <a:avLst/>
          </a:prstGeom>
        </p:spPr>
        <p:txBody>
          <a:bodyPr/>
          <a:lstStyle/>
          <a:p>
            <a:pPr/>
          </a:p>
        </p:txBody>
      </p:sp>
      <p:pic>
        <p:nvPicPr>
          <p:cNvPr id="150" name="Picture 2" descr="Picture 2"/>
          <p:cNvPicPr>
            <a:picLocks noChangeAspect="1"/>
          </p:cNvPicPr>
          <p:nvPr/>
        </p:nvPicPr>
        <p:blipFill>
          <a:blip r:embed="rId2">
            <a:extLst/>
          </a:blip>
          <a:stretch>
            <a:fillRect/>
          </a:stretch>
        </p:blipFill>
        <p:spPr>
          <a:xfrm>
            <a:off x="502922" y="630382"/>
            <a:ext cx="8157435" cy="5410201"/>
          </a:xfrm>
          <a:prstGeom prst="rect">
            <a:avLst/>
          </a:prstGeom>
          <a:ln w="12700">
            <a:miter lim="400000"/>
          </a:ln>
        </p:spPr>
      </p:pic>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Title 1"/>
          <p:cNvSpPr txBox="1"/>
          <p:nvPr>
            <p:ph type="title"/>
          </p:nvPr>
        </p:nvSpPr>
        <p:spPr>
          <a:xfrm>
            <a:off x="457200" y="-228600"/>
            <a:ext cx="8229600" cy="1143000"/>
          </a:xfrm>
          <a:prstGeom prst="rect">
            <a:avLst/>
          </a:prstGeom>
        </p:spPr>
        <p:txBody>
          <a:bodyPr/>
          <a:lstStyle/>
          <a:p>
            <a:pPr/>
            <a:r>
              <a:t>Clinical Manifestations</a:t>
            </a:r>
          </a:p>
        </p:txBody>
      </p:sp>
      <p:sp>
        <p:nvSpPr>
          <p:cNvPr id="153" name="Content Placeholder 2"/>
          <p:cNvSpPr txBox="1"/>
          <p:nvPr>
            <p:ph type="body" idx="1"/>
          </p:nvPr>
        </p:nvSpPr>
        <p:spPr>
          <a:xfrm>
            <a:off x="457200" y="762000"/>
            <a:ext cx="8229600" cy="5364163"/>
          </a:xfrm>
          <a:prstGeom prst="rect">
            <a:avLst/>
          </a:prstGeom>
        </p:spPr>
        <p:txBody>
          <a:bodyPr/>
          <a:lstStyle/>
          <a:p>
            <a:pPr marL="264032" indent="-264032" defTabSz="704087">
              <a:lnSpc>
                <a:spcPct val="200000"/>
              </a:lnSpc>
              <a:spcBef>
                <a:spcPts val="500"/>
              </a:spcBef>
              <a:defRPr sz="2464"/>
            </a:pPr>
            <a:r>
              <a:t>Patients with Hashimoto’s thyroiditis may present because of goiter rather than symptoms of hypothyroidism.</a:t>
            </a:r>
          </a:p>
          <a:p>
            <a:pPr marL="264032" indent="-264032" defTabSz="704087">
              <a:lnSpc>
                <a:spcPct val="200000"/>
              </a:lnSpc>
              <a:spcBef>
                <a:spcPts val="500"/>
              </a:spcBef>
              <a:defRPr sz="2464"/>
            </a:pPr>
            <a:r>
              <a:t>Increased dermal glycosaminoglycan content traps water, giving rise to skin thickening without pitting (</a:t>
            </a:r>
            <a:r>
              <a:rPr i="1"/>
              <a:t>myxedema</a:t>
            </a:r>
            <a:r>
              <a:t>).</a:t>
            </a:r>
          </a:p>
          <a:p>
            <a:pPr marL="264032" indent="-264032" defTabSz="704087">
              <a:lnSpc>
                <a:spcPct val="200000"/>
              </a:lnSpc>
              <a:spcBef>
                <a:spcPts val="500"/>
              </a:spcBef>
              <a:defRPr sz="2464"/>
            </a:pPr>
            <a:r>
              <a:t>There is pallor, often with a yellow tinge to the skin due to carotene accumulation.</a:t>
            </a:r>
          </a:p>
          <a:p>
            <a:pPr marL="264032" indent="-264032" defTabSz="704087">
              <a:lnSpc>
                <a:spcPct val="200000"/>
              </a:lnSpc>
              <a:spcBef>
                <a:spcPts val="500"/>
              </a:spcBef>
              <a:defRPr sz="2464"/>
            </a:pPr>
            <a:r>
              <a:t>The weight gain is usually modest and due mainly to fluid retention in the myxedematous tissues.</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Title 1"/>
          <p:cNvSpPr txBox="1"/>
          <p:nvPr>
            <p:ph type="title"/>
          </p:nvPr>
        </p:nvSpPr>
        <p:spPr>
          <a:prstGeom prst="rect">
            <a:avLst/>
          </a:prstGeom>
        </p:spPr>
        <p:txBody>
          <a:bodyPr/>
          <a:lstStyle/>
          <a:p>
            <a:pPr/>
          </a:p>
        </p:txBody>
      </p:sp>
      <p:sp>
        <p:nvSpPr>
          <p:cNvPr id="156" name="Content Placeholder 2"/>
          <p:cNvSpPr txBox="1"/>
          <p:nvPr>
            <p:ph type="body" idx="1"/>
          </p:nvPr>
        </p:nvSpPr>
        <p:spPr>
          <a:xfrm>
            <a:off x="457200" y="304800"/>
            <a:ext cx="8229600" cy="6324600"/>
          </a:xfrm>
          <a:prstGeom prst="rect">
            <a:avLst/>
          </a:prstGeom>
        </p:spPr>
        <p:txBody>
          <a:bodyPr/>
          <a:lstStyle/>
          <a:p>
            <a:pPr>
              <a:lnSpc>
                <a:spcPct val="90000"/>
              </a:lnSpc>
              <a:spcBef>
                <a:spcPts val="600"/>
              </a:spcBef>
              <a:defRPr sz="2900"/>
            </a:pPr>
          </a:p>
          <a:p>
            <a:pPr>
              <a:lnSpc>
                <a:spcPct val="90000"/>
              </a:lnSpc>
              <a:spcBef>
                <a:spcPts val="600"/>
              </a:spcBef>
              <a:defRPr sz="2900"/>
            </a:pPr>
          </a:p>
          <a:p>
            <a:pPr>
              <a:lnSpc>
                <a:spcPct val="90000"/>
              </a:lnSpc>
              <a:spcBef>
                <a:spcPts val="600"/>
              </a:spcBef>
              <a:defRPr sz="2900"/>
            </a:pPr>
          </a:p>
          <a:p>
            <a:pPr>
              <a:lnSpc>
                <a:spcPct val="200000"/>
              </a:lnSpc>
              <a:spcBef>
                <a:spcPts val="600"/>
              </a:spcBef>
              <a:defRPr sz="2900"/>
            </a:pPr>
            <a:r>
              <a:t>Prolactin levels are often modestly increased and may contribute to alterations in libido and fertility and cause galactorrhea.</a:t>
            </a:r>
          </a:p>
          <a:p>
            <a:pPr>
              <a:lnSpc>
                <a:spcPct val="200000"/>
              </a:lnSpc>
              <a:spcBef>
                <a:spcPts val="600"/>
              </a:spcBef>
              <a:defRPr sz="2900"/>
            </a:pPr>
            <a:r>
              <a:t>Myocardial contractility and pulse rate are reduced, leading to a reduced stroke volume and bradycardia.</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8" name="Double-click to edit"/>
          <p:cNvSpPr txBox="1"/>
          <p:nvPr>
            <p:ph type="title"/>
          </p:nvPr>
        </p:nvSpPr>
        <p:spPr>
          <a:prstGeom prst="rect">
            <a:avLst/>
          </a:prstGeom>
        </p:spPr>
        <p:txBody>
          <a:bodyPr/>
          <a:lstStyle/>
          <a:p>
            <a:pPr/>
          </a:p>
        </p:txBody>
      </p:sp>
      <p:sp>
        <p:nvSpPr>
          <p:cNvPr id="159" name="Increased peripheral resistance may be accompanied by hypertension, particularly diastolic.…"/>
          <p:cNvSpPr txBox="1"/>
          <p:nvPr>
            <p:ph type="body" idx="1"/>
          </p:nvPr>
        </p:nvSpPr>
        <p:spPr>
          <a:prstGeom prst="rect">
            <a:avLst/>
          </a:prstGeom>
        </p:spPr>
        <p:txBody>
          <a:bodyPr/>
          <a:lstStyle/>
          <a:p>
            <a:pPr marL="322325" indent="-322325" defTabSz="859536">
              <a:lnSpc>
                <a:spcPct val="200000"/>
              </a:lnSpc>
              <a:spcBef>
                <a:spcPts val="600"/>
              </a:spcBef>
              <a:defRPr sz="2726"/>
            </a:pPr>
            <a:r>
              <a:t>Increased peripheral resistance may be accompanied by hypertension, particularly diastolic.</a:t>
            </a:r>
          </a:p>
          <a:p>
            <a:pPr marL="322325" indent="-322325" defTabSz="859536">
              <a:lnSpc>
                <a:spcPct val="200000"/>
              </a:lnSpc>
              <a:spcBef>
                <a:spcPts val="600"/>
              </a:spcBef>
              <a:defRPr sz="2726"/>
            </a:pPr>
            <a:r>
              <a:t>Blood flow is diverted from the skin, producing cool extremities.</a:t>
            </a:r>
          </a:p>
          <a:p>
            <a:pPr marL="322325" indent="-322325" defTabSz="859536">
              <a:lnSpc>
                <a:spcPct val="200000"/>
              </a:lnSpc>
              <a:spcBef>
                <a:spcPts val="600"/>
              </a:spcBef>
              <a:defRPr sz="2726"/>
            </a:pPr>
            <a:r>
              <a:t>Fluid may also accumulate in other serous cavities and in the middle ear, giving rise to conductive deafness.</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Title 1"/>
          <p:cNvSpPr txBox="1"/>
          <p:nvPr>
            <p:ph type="title"/>
          </p:nvPr>
        </p:nvSpPr>
        <p:spPr>
          <a:prstGeom prst="rect">
            <a:avLst/>
          </a:prstGeom>
        </p:spPr>
        <p:txBody>
          <a:bodyPr/>
          <a:lstStyle/>
          <a:p>
            <a:pPr/>
          </a:p>
        </p:txBody>
      </p:sp>
      <p:sp>
        <p:nvSpPr>
          <p:cNvPr id="162" name="Content Placeholder 2"/>
          <p:cNvSpPr txBox="1"/>
          <p:nvPr>
            <p:ph type="body" idx="1"/>
          </p:nvPr>
        </p:nvSpPr>
        <p:spPr>
          <a:xfrm>
            <a:off x="457200" y="914400"/>
            <a:ext cx="8229600" cy="5943600"/>
          </a:xfrm>
          <a:prstGeom prst="rect">
            <a:avLst/>
          </a:prstGeom>
        </p:spPr>
        <p:txBody>
          <a:bodyPr/>
          <a:lstStyle/>
          <a:p>
            <a:pPr marL="318897" indent="-318897" defTabSz="850391">
              <a:lnSpc>
                <a:spcPct val="90000"/>
              </a:lnSpc>
              <a:defRPr sz="2976"/>
            </a:pPr>
          </a:p>
          <a:p>
            <a:pPr marL="318897" indent="-318897" defTabSz="850391">
              <a:lnSpc>
                <a:spcPct val="90000"/>
              </a:lnSpc>
              <a:defRPr sz="2976"/>
            </a:pPr>
          </a:p>
          <a:p>
            <a:pPr marL="318897" indent="-318897" defTabSz="850391">
              <a:lnSpc>
                <a:spcPct val="200000"/>
              </a:lnSpc>
              <a:defRPr sz="2976"/>
            </a:pPr>
            <a:r>
              <a:t>Dyspnea may be caused by pleural effusion, impaired respiratory muscle function, diminished ventilatory drive, or sleep apnea.</a:t>
            </a:r>
          </a:p>
          <a:p>
            <a:pPr marL="318897" indent="-318897" defTabSz="850391">
              <a:lnSpc>
                <a:spcPct val="200000"/>
              </a:lnSpc>
              <a:defRPr sz="2976"/>
            </a:pPr>
            <a:r>
              <a:t>The hoarse voice and occasionally clumsy speech of hypothyroidism reflect fluid accumulation in the vocal cords and tongue.</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4" name="Double-click to edit"/>
          <p:cNvSpPr txBox="1"/>
          <p:nvPr>
            <p:ph type="title"/>
          </p:nvPr>
        </p:nvSpPr>
        <p:spPr>
          <a:prstGeom prst="rect">
            <a:avLst/>
          </a:prstGeom>
        </p:spPr>
        <p:txBody>
          <a:bodyPr/>
          <a:lstStyle/>
          <a:p>
            <a:pPr/>
          </a:p>
        </p:txBody>
      </p:sp>
      <p:sp>
        <p:nvSpPr>
          <p:cNvPr id="165" name="Hashimoto’s encephalopathy has been defined as a steroid-responsive syndrome associated with TPO antibodies, myoclonus, and slow-wave activity on electroencephalography, but the relationship with thyroid autoimmunity or hypothyroidism is not established."/>
          <p:cNvSpPr txBox="1"/>
          <p:nvPr>
            <p:ph type="body" idx="1"/>
          </p:nvPr>
        </p:nvSpPr>
        <p:spPr>
          <a:prstGeom prst="rect">
            <a:avLst/>
          </a:prstGeom>
        </p:spPr>
        <p:txBody>
          <a:bodyPr/>
          <a:lstStyle/>
          <a:p>
            <a:pPr marL="315468" indent="-315468" defTabSz="841247">
              <a:lnSpc>
                <a:spcPct val="200000"/>
              </a:lnSpc>
              <a:defRPr i="1" sz="2944"/>
            </a:pPr>
            <a:r>
              <a:t>Hashimoto’s encephalopathy </a:t>
            </a:r>
            <a:r>
              <a:rPr i="0"/>
              <a:t>has been defined as a steroid-responsive syndrome associated with TPO antibodies, myoclonus, and slow-wave activity on electroencephalography, but the relationship with thyroid autoimmunity or hypothyroidism is not established.</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Title 1"/>
          <p:cNvSpPr txBox="1"/>
          <p:nvPr>
            <p:ph type="title"/>
          </p:nvPr>
        </p:nvSpPr>
        <p:spPr>
          <a:xfrm>
            <a:off x="457200" y="76200"/>
            <a:ext cx="8229600" cy="685800"/>
          </a:xfrm>
          <a:prstGeom prst="rect">
            <a:avLst/>
          </a:prstGeom>
        </p:spPr>
        <p:txBody>
          <a:bodyPr/>
          <a:lstStyle>
            <a:lvl1pPr>
              <a:defRPr sz="3900"/>
            </a:lvl1pPr>
          </a:lstStyle>
          <a:p>
            <a:pPr/>
            <a:r>
              <a:t>Laboratory Evaluation</a:t>
            </a:r>
          </a:p>
        </p:txBody>
      </p:sp>
      <p:sp>
        <p:nvSpPr>
          <p:cNvPr id="168" name="Content Placeholder 2"/>
          <p:cNvSpPr txBox="1"/>
          <p:nvPr>
            <p:ph type="body" idx="1"/>
          </p:nvPr>
        </p:nvSpPr>
        <p:spPr>
          <a:xfrm>
            <a:off x="457200" y="990600"/>
            <a:ext cx="8229600" cy="5135563"/>
          </a:xfrm>
          <a:prstGeom prst="rect">
            <a:avLst/>
          </a:prstGeom>
        </p:spPr>
        <p:txBody>
          <a:bodyPr/>
          <a:lstStyle/>
          <a:p>
            <a:pPr/>
          </a:p>
        </p:txBody>
      </p:sp>
      <p:pic>
        <p:nvPicPr>
          <p:cNvPr id="169" name="Picture 2" descr="Picture 2"/>
          <p:cNvPicPr>
            <a:picLocks noChangeAspect="1"/>
          </p:cNvPicPr>
          <p:nvPr/>
        </p:nvPicPr>
        <p:blipFill>
          <a:blip r:embed="rId2">
            <a:extLst/>
          </a:blip>
          <a:stretch>
            <a:fillRect/>
          </a:stretch>
        </p:blipFill>
        <p:spPr>
          <a:xfrm>
            <a:off x="24319" y="152400"/>
            <a:ext cx="9112754" cy="6515100"/>
          </a:xfrm>
          <a:prstGeom prst="rect">
            <a:avLst/>
          </a:prstGeom>
          <a:ln w="12700">
            <a:miter lim="400000"/>
          </a:ln>
        </p:spPr>
      </p:pic>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1" name="Title 1"/>
          <p:cNvSpPr txBox="1"/>
          <p:nvPr>
            <p:ph type="title"/>
          </p:nvPr>
        </p:nvSpPr>
        <p:spPr>
          <a:prstGeom prst="rect">
            <a:avLst/>
          </a:prstGeom>
        </p:spPr>
        <p:txBody>
          <a:bodyPr/>
          <a:lstStyle/>
          <a:p>
            <a:pPr/>
          </a:p>
        </p:txBody>
      </p:sp>
      <p:sp>
        <p:nvSpPr>
          <p:cNvPr id="172" name="Content Placeholder 2"/>
          <p:cNvSpPr txBox="1"/>
          <p:nvPr>
            <p:ph type="body" idx="1"/>
          </p:nvPr>
        </p:nvSpPr>
        <p:spPr>
          <a:xfrm>
            <a:off x="457200" y="1371600"/>
            <a:ext cx="8229600" cy="5257800"/>
          </a:xfrm>
          <a:prstGeom prst="rect">
            <a:avLst/>
          </a:prstGeom>
        </p:spPr>
        <p:txBody>
          <a:bodyPr/>
          <a:lstStyle/>
          <a:p>
            <a:pPr marL="243459" indent="-243459" defTabSz="649223">
              <a:lnSpc>
                <a:spcPct val="200000"/>
              </a:lnSpc>
              <a:spcBef>
                <a:spcPts val="500"/>
              </a:spcBef>
              <a:defRPr sz="2272"/>
            </a:pPr>
            <a:r>
              <a:t>A normal TSH level excludes primary (but not secondary) hypothyroidism.</a:t>
            </a:r>
          </a:p>
          <a:p>
            <a:pPr marL="243459" indent="-243459" defTabSz="649223">
              <a:lnSpc>
                <a:spcPct val="200000"/>
              </a:lnSpc>
              <a:spcBef>
                <a:spcPts val="500"/>
              </a:spcBef>
              <a:defRPr sz="2272"/>
            </a:pPr>
            <a:r>
              <a:t>If the TSH is elevated, an unbound T4 level is needed to confirm the presence of clinical hypothyroidism, but T4 is inferior to TSH when used as a screening test, as it will not detect subclinical hypothyroidism.</a:t>
            </a:r>
          </a:p>
          <a:p>
            <a:pPr marL="243459" indent="-243459" defTabSz="649223">
              <a:lnSpc>
                <a:spcPct val="200000"/>
              </a:lnSpc>
              <a:spcBef>
                <a:spcPts val="500"/>
              </a:spcBef>
              <a:defRPr sz="2272"/>
            </a:pPr>
            <a:r>
              <a:t>Circulating unbound T3 levels are normal in about 25% of patients, reflecting adaptive deiodinase responses to hypothyroidism.</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4" name="Title 1"/>
          <p:cNvSpPr txBox="1"/>
          <p:nvPr>
            <p:ph type="title"/>
          </p:nvPr>
        </p:nvSpPr>
        <p:spPr>
          <a:prstGeom prst="rect">
            <a:avLst/>
          </a:prstGeom>
        </p:spPr>
        <p:txBody>
          <a:bodyPr/>
          <a:lstStyle/>
          <a:p>
            <a:pPr/>
          </a:p>
        </p:txBody>
      </p:sp>
      <p:sp>
        <p:nvSpPr>
          <p:cNvPr id="175" name="Content Placeholder 2"/>
          <p:cNvSpPr txBox="1"/>
          <p:nvPr>
            <p:ph type="body" idx="1"/>
          </p:nvPr>
        </p:nvSpPr>
        <p:spPr>
          <a:xfrm>
            <a:off x="457200" y="152400"/>
            <a:ext cx="8229600" cy="6553200"/>
          </a:xfrm>
          <a:prstGeom prst="rect">
            <a:avLst/>
          </a:prstGeom>
        </p:spPr>
        <p:txBody>
          <a:bodyPr/>
          <a:lstStyle/>
          <a:p>
            <a:pPr marL="277749" indent="-277749" defTabSz="740663">
              <a:lnSpc>
                <a:spcPct val="90000"/>
              </a:lnSpc>
              <a:spcBef>
                <a:spcPts val="600"/>
              </a:spcBef>
              <a:defRPr sz="2592"/>
            </a:pPr>
          </a:p>
          <a:p>
            <a:pPr marL="277749" indent="-277749" defTabSz="740663">
              <a:lnSpc>
                <a:spcPct val="90000"/>
              </a:lnSpc>
              <a:spcBef>
                <a:spcPts val="600"/>
              </a:spcBef>
              <a:defRPr sz="2592"/>
            </a:pPr>
          </a:p>
          <a:p>
            <a:pPr marL="277749" indent="-277749" defTabSz="740663">
              <a:lnSpc>
                <a:spcPct val="200000"/>
              </a:lnSpc>
              <a:spcBef>
                <a:spcPts val="600"/>
              </a:spcBef>
              <a:defRPr sz="2592"/>
            </a:pPr>
          </a:p>
          <a:p>
            <a:pPr marL="277749" indent="-277749" defTabSz="740663">
              <a:lnSpc>
                <a:spcPct val="200000"/>
              </a:lnSpc>
              <a:spcBef>
                <a:spcPts val="600"/>
              </a:spcBef>
              <a:defRPr sz="2592"/>
            </a:pPr>
            <a:r>
              <a:t>If there is any doubt about the cause of a goiter associated with hypothyroidism, FNA biopsy can be used to confirm the presence of autoimmune thyroiditis.</a:t>
            </a:r>
          </a:p>
          <a:p>
            <a:pPr marL="277749" indent="-277749" defTabSz="740663">
              <a:lnSpc>
                <a:spcPct val="200000"/>
              </a:lnSpc>
              <a:spcBef>
                <a:spcPts val="600"/>
              </a:spcBef>
              <a:defRPr sz="2592"/>
            </a:pPr>
            <a:r>
              <a:t>Other abnormal laboratory findings in hypothyroidism may include increased creatine phosphokinase, elevated cholesterol and triglycerides, and anemia (usually normocytic or macrocytic).</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7" name="Double-click to edit"/>
          <p:cNvSpPr txBox="1"/>
          <p:nvPr>
            <p:ph type="title"/>
          </p:nvPr>
        </p:nvSpPr>
        <p:spPr>
          <a:prstGeom prst="rect">
            <a:avLst/>
          </a:prstGeom>
        </p:spPr>
        <p:txBody>
          <a:bodyPr/>
          <a:lstStyle/>
          <a:p>
            <a:pPr/>
          </a:p>
        </p:txBody>
      </p:sp>
      <p:sp>
        <p:nvSpPr>
          <p:cNvPr id="178" name="Ultrasound can be used to show the presence of a solitary lesion or a multinodular goiter rather than the heterogeneous thyroid enlargement typical of Hashimoto’s thyroiditis."/>
          <p:cNvSpPr txBox="1"/>
          <p:nvPr>
            <p:ph type="body" idx="1"/>
          </p:nvPr>
        </p:nvSpPr>
        <p:spPr>
          <a:prstGeom prst="rect">
            <a:avLst/>
          </a:prstGeom>
        </p:spPr>
        <p:txBody>
          <a:bodyPr/>
          <a:lstStyle>
            <a:lvl1pPr>
              <a:lnSpc>
                <a:spcPct val="200000"/>
              </a:lnSpc>
            </a:lvl1pPr>
          </a:lstStyle>
          <a:p>
            <a:pPr/>
            <a:r>
              <a:t>Ultrasound can be used to show the presence of a solitary lesion or a multinodular goiter rather than the heterogeneous thyroid enlargement typical of Hashimoto’s thyroiditis.</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0" name="Title 1"/>
          <p:cNvSpPr txBox="1"/>
          <p:nvPr>
            <p:ph type="title"/>
          </p:nvPr>
        </p:nvSpPr>
        <p:spPr>
          <a:prstGeom prst="rect">
            <a:avLst/>
          </a:prstGeom>
        </p:spPr>
        <p:txBody>
          <a:bodyPr/>
          <a:lstStyle/>
          <a:p>
            <a:pPr/>
          </a:p>
        </p:txBody>
      </p:sp>
      <p:sp>
        <p:nvSpPr>
          <p:cNvPr id="101" name="Content Placeholder 2"/>
          <p:cNvSpPr txBox="1"/>
          <p:nvPr>
            <p:ph type="body" idx="1"/>
          </p:nvPr>
        </p:nvSpPr>
        <p:spPr>
          <a:xfrm>
            <a:off x="457200" y="1600200"/>
            <a:ext cx="8229600" cy="4525963"/>
          </a:xfrm>
          <a:prstGeom prst="rect">
            <a:avLst/>
          </a:prstGeom>
        </p:spPr>
        <p:txBody>
          <a:bodyPr/>
          <a:lstStyle/>
          <a:p>
            <a:pPr>
              <a:lnSpc>
                <a:spcPct val="200000"/>
              </a:lnSpc>
            </a:pPr>
            <a:r>
              <a:t>Autoimmune disorders of the thyroid gland</a:t>
            </a:r>
          </a:p>
          <a:p>
            <a:pPr>
              <a:lnSpc>
                <a:spcPct val="200000"/>
              </a:lnSpc>
            </a:pPr>
            <a:r>
              <a:t>   1. stimulate the overproduction of thyroid hormones (thyrotoxicosis)</a:t>
            </a:r>
          </a:p>
          <a:p>
            <a:pPr>
              <a:lnSpc>
                <a:spcPct val="200000"/>
              </a:lnSpc>
            </a:pPr>
            <a:r>
              <a:t>   2. cause glandular destruction and hormone deficiency (hypothyroidism)</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0" name="Title 1"/>
          <p:cNvSpPr txBox="1"/>
          <p:nvPr>
            <p:ph type="title"/>
          </p:nvPr>
        </p:nvSpPr>
        <p:spPr>
          <a:xfrm>
            <a:off x="457200" y="274638"/>
            <a:ext cx="8229600" cy="639763"/>
          </a:xfrm>
          <a:prstGeom prst="rect">
            <a:avLst/>
          </a:prstGeom>
        </p:spPr>
        <p:txBody>
          <a:bodyPr/>
          <a:lstStyle>
            <a:lvl1pPr>
              <a:defRPr sz="3900"/>
            </a:lvl1pPr>
          </a:lstStyle>
          <a:p>
            <a:pPr/>
            <a:r>
              <a:t>OTHER CAUSES OF HYPOTHYROIDISM</a:t>
            </a:r>
          </a:p>
        </p:txBody>
      </p:sp>
      <p:sp>
        <p:nvSpPr>
          <p:cNvPr id="181" name="Content Placeholder 2"/>
          <p:cNvSpPr txBox="1"/>
          <p:nvPr>
            <p:ph type="body" idx="1"/>
          </p:nvPr>
        </p:nvSpPr>
        <p:spPr>
          <a:xfrm>
            <a:off x="457200" y="1143000"/>
            <a:ext cx="8229600" cy="5410200"/>
          </a:xfrm>
          <a:prstGeom prst="rect">
            <a:avLst/>
          </a:prstGeom>
        </p:spPr>
        <p:txBody>
          <a:bodyPr/>
          <a:lstStyle/>
          <a:p>
            <a:pPr marL="267461" indent="-267461" defTabSz="713231">
              <a:lnSpc>
                <a:spcPct val="200000"/>
              </a:lnSpc>
              <a:spcBef>
                <a:spcPts val="500"/>
              </a:spcBef>
              <a:defRPr sz="2262"/>
            </a:pPr>
            <a:r>
              <a:t>Iatrogenic hypothyroidism is a common cause of hypothyroidism and can often be detected by screening before symptoms develop.</a:t>
            </a:r>
          </a:p>
          <a:p>
            <a:pPr marL="267461" indent="-267461" defTabSz="713231">
              <a:lnSpc>
                <a:spcPct val="200000"/>
              </a:lnSpc>
              <a:spcBef>
                <a:spcPts val="500"/>
              </a:spcBef>
              <a:defRPr sz="2262"/>
            </a:pPr>
            <a:r>
              <a:t>In the first 3–4 months after radioiodine treatment, transient hypothyroidism may occur due to reversible radiation damage.</a:t>
            </a:r>
          </a:p>
          <a:p>
            <a:pPr marL="267461" indent="-267461" defTabSz="713231">
              <a:lnSpc>
                <a:spcPct val="200000"/>
              </a:lnSpc>
              <a:spcBef>
                <a:spcPts val="500"/>
              </a:spcBef>
              <a:defRPr sz="2262"/>
            </a:pPr>
            <a:r>
              <a:t>Iodine deficiency is responsible for endemic goiter and cretinism but is an uncommon cause of adult hypothyroidism unless the iodine intake is very low or there are complicating factors, such as the consumption of thiocyanates in cassava or selenium deficiency.</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3" name="Title 1"/>
          <p:cNvSpPr txBox="1"/>
          <p:nvPr>
            <p:ph type="title"/>
          </p:nvPr>
        </p:nvSpPr>
        <p:spPr>
          <a:prstGeom prst="rect">
            <a:avLst/>
          </a:prstGeom>
        </p:spPr>
        <p:txBody>
          <a:bodyPr/>
          <a:lstStyle/>
          <a:p>
            <a:pPr/>
          </a:p>
        </p:txBody>
      </p:sp>
      <p:sp>
        <p:nvSpPr>
          <p:cNvPr id="184" name="Content Placeholder 2"/>
          <p:cNvSpPr txBox="1"/>
          <p:nvPr>
            <p:ph type="body" idx="1"/>
          </p:nvPr>
        </p:nvSpPr>
        <p:spPr>
          <a:xfrm>
            <a:off x="457200" y="1600200"/>
            <a:ext cx="8229600" cy="4525963"/>
          </a:xfrm>
          <a:prstGeom prst="rect">
            <a:avLst/>
          </a:prstGeom>
        </p:spPr>
        <p:txBody>
          <a:bodyPr/>
          <a:lstStyle/>
          <a:p>
            <a:pPr marL="291465" indent="-291465" defTabSz="777240">
              <a:lnSpc>
                <a:spcPct val="200000"/>
              </a:lnSpc>
              <a:spcBef>
                <a:spcPts val="600"/>
              </a:spcBef>
              <a:defRPr sz="2720"/>
            </a:pPr>
            <a:r>
              <a:t>TSH levels are suppressed by hyperthyroidism, unbound T4 levels are a better measure of thyroid function than TSH in the months following radioiodine treatment.</a:t>
            </a:r>
          </a:p>
          <a:p>
            <a:pPr marL="291465" indent="-291465" defTabSz="777240">
              <a:lnSpc>
                <a:spcPct val="200000"/>
              </a:lnSpc>
              <a:spcBef>
                <a:spcPts val="600"/>
              </a:spcBef>
              <a:defRPr sz="2720"/>
            </a:pPr>
            <a:r>
              <a:t>lithium, may also cause hypothyroidism.</a:t>
            </a:r>
          </a:p>
          <a:p>
            <a:pPr marL="291465" indent="-291465" defTabSz="777240">
              <a:lnSpc>
                <a:spcPct val="200000"/>
              </a:lnSpc>
              <a:spcBef>
                <a:spcPts val="600"/>
              </a:spcBef>
              <a:defRPr sz="2720"/>
            </a:pPr>
            <a:r>
              <a:t>Paradoxically, chronic iodine excess can also induce goiter and hypothyroidism.</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6" name="Title 1"/>
          <p:cNvSpPr txBox="1"/>
          <p:nvPr>
            <p:ph type="title"/>
          </p:nvPr>
        </p:nvSpPr>
        <p:spPr>
          <a:prstGeom prst="rect">
            <a:avLst/>
          </a:prstGeom>
        </p:spPr>
        <p:txBody>
          <a:bodyPr/>
          <a:lstStyle/>
          <a:p>
            <a:pPr/>
          </a:p>
        </p:txBody>
      </p:sp>
      <p:sp>
        <p:nvSpPr>
          <p:cNvPr id="187" name="Content Placeholder 2"/>
          <p:cNvSpPr txBox="1"/>
          <p:nvPr>
            <p:ph type="body" idx="1"/>
          </p:nvPr>
        </p:nvSpPr>
        <p:spPr>
          <a:xfrm>
            <a:off x="457200" y="228600"/>
            <a:ext cx="8229600" cy="6477000"/>
          </a:xfrm>
          <a:prstGeom prst="rect">
            <a:avLst/>
          </a:prstGeom>
        </p:spPr>
        <p:txBody>
          <a:bodyPr/>
          <a:lstStyle/>
          <a:p>
            <a:pPr/>
          </a:p>
          <a:p>
            <a:pPr/>
          </a:p>
          <a:p>
            <a:pPr/>
          </a:p>
          <a:p>
            <a:pPr>
              <a:lnSpc>
                <a:spcPct val="200000"/>
              </a:lnSpc>
            </a:pPr>
            <a:r>
              <a:t>Secondary hypothyroidism is usually diagnosed in the context of other anterior pituitary hormone deficiencies.</a:t>
            </a:r>
          </a:p>
          <a:p>
            <a:pPr>
              <a:lnSpc>
                <a:spcPct val="200000"/>
              </a:lnSpc>
            </a:pPr>
            <a:r>
              <a:t>TSH levels may be low, normal, or even slightly increased in secondary hypothyroidism.</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9" name="Double-click to edit"/>
          <p:cNvSpPr txBox="1"/>
          <p:nvPr>
            <p:ph type="title"/>
          </p:nvPr>
        </p:nvSpPr>
        <p:spPr>
          <a:prstGeom prst="rect">
            <a:avLst/>
          </a:prstGeom>
        </p:spPr>
        <p:txBody>
          <a:bodyPr/>
          <a:lstStyle/>
          <a:p>
            <a:pPr/>
          </a:p>
        </p:txBody>
      </p:sp>
      <p:sp>
        <p:nvSpPr>
          <p:cNvPr id="190" name="The increase is due to secretion of immunoactive but bio inactive forms of TSH. The diagnosis is confirmed by detecting a low unbound T4 level.…"/>
          <p:cNvSpPr txBox="1"/>
          <p:nvPr>
            <p:ph type="body" idx="1"/>
          </p:nvPr>
        </p:nvSpPr>
        <p:spPr>
          <a:prstGeom prst="rect">
            <a:avLst/>
          </a:prstGeom>
        </p:spPr>
        <p:txBody>
          <a:bodyPr/>
          <a:lstStyle/>
          <a:p>
            <a:pPr marL="305180" indent="-305180" defTabSz="813816">
              <a:lnSpc>
                <a:spcPct val="200000"/>
              </a:lnSpc>
              <a:spcBef>
                <a:spcPts val="600"/>
              </a:spcBef>
              <a:defRPr sz="2848"/>
            </a:pPr>
            <a:r>
              <a:t>The increase is due to secretion of immunoactive but bio inactive forms of TSH. The diagnosis is confirmed by detecting a low unbound T4 level. </a:t>
            </a:r>
          </a:p>
          <a:p>
            <a:pPr marL="305180" indent="-305180" defTabSz="813816">
              <a:lnSpc>
                <a:spcPct val="200000"/>
              </a:lnSpc>
              <a:spcBef>
                <a:spcPts val="600"/>
              </a:spcBef>
              <a:defRPr sz="2848"/>
            </a:pPr>
            <a:r>
              <a:t>The goal of treatment is to maintain T4 levels in the upper half of the reference range, as TSH levels cannot be used to monitor therapy.</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2" name="Title 1"/>
          <p:cNvSpPr txBox="1"/>
          <p:nvPr>
            <p:ph type="title"/>
          </p:nvPr>
        </p:nvSpPr>
        <p:spPr>
          <a:xfrm>
            <a:off x="381000" y="0"/>
            <a:ext cx="8229600" cy="1143000"/>
          </a:xfrm>
          <a:prstGeom prst="rect">
            <a:avLst/>
          </a:prstGeom>
        </p:spPr>
        <p:txBody>
          <a:bodyPr/>
          <a:lstStyle/>
          <a:p>
            <a:pPr/>
            <a:r>
              <a:t>Treatment </a:t>
            </a:r>
          </a:p>
        </p:txBody>
      </p:sp>
      <p:sp>
        <p:nvSpPr>
          <p:cNvPr id="193" name="Content Placeholder 2"/>
          <p:cNvSpPr txBox="1"/>
          <p:nvPr>
            <p:ph type="body" idx="1"/>
          </p:nvPr>
        </p:nvSpPr>
        <p:spPr>
          <a:xfrm>
            <a:off x="457200" y="1066800"/>
            <a:ext cx="8229600" cy="5715000"/>
          </a:xfrm>
          <a:prstGeom prst="rect">
            <a:avLst/>
          </a:prstGeom>
        </p:spPr>
        <p:txBody>
          <a:bodyPr/>
          <a:lstStyle/>
          <a:p>
            <a:pPr>
              <a:lnSpc>
                <a:spcPct val="200000"/>
              </a:lnSpc>
              <a:spcBef>
                <a:spcPts val="600"/>
              </a:spcBef>
              <a:defRPr sz="2900"/>
            </a:pPr>
            <a:r>
              <a:t>CLINICAL HYPOTHYROIDISM</a:t>
            </a:r>
          </a:p>
          <a:p>
            <a:pPr>
              <a:lnSpc>
                <a:spcPct val="200000"/>
              </a:lnSpc>
              <a:spcBef>
                <a:spcPts val="600"/>
              </a:spcBef>
              <a:defRPr sz="2900"/>
            </a:pPr>
            <a:r>
              <a:t>The daily replacement dose of levothyroxine is usually 1.6 micro g/kg body weight (typically 100–150 micro g).</a:t>
            </a:r>
          </a:p>
          <a:p>
            <a:pPr>
              <a:lnSpc>
                <a:spcPct val="200000"/>
              </a:lnSpc>
              <a:spcBef>
                <a:spcPts val="600"/>
              </a:spcBef>
              <a:defRPr sz="2900"/>
            </a:pPr>
            <a:r>
              <a:t>Adult patients under 60 without evidence of heart disease may be started on 50–100 micro g levothyroxine (T4) daily.</a:t>
            </a:r>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5" name="Double-click to edit"/>
          <p:cNvSpPr txBox="1"/>
          <p:nvPr>
            <p:ph type="title"/>
          </p:nvPr>
        </p:nvSpPr>
        <p:spPr>
          <a:prstGeom prst="rect">
            <a:avLst/>
          </a:prstGeom>
        </p:spPr>
        <p:txBody>
          <a:bodyPr/>
          <a:lstStyle/>
          <a:p>
            <a:pPr/>
          </a:p>
        </p:txBody>
      </p:sp>
      <p:sp>
        <p:nvSpPr>
          <p:cNvPr id="196" name="TSH responses are gradual and should be measured about 2 months after instituting treatment or after any subsequent change in levothyroxine dosage.…"/>
          <p:cNvSpPr txBox="1"/>
          <p:nvPr>
            <p:ph type="body" idx="1"/>
          </p:nvPr>
        </p:nvSpPr>
        <p:spPr>
          <a:prstGeom prst="rect">
            <a:avLst/>
          </a:prstGeom>
        </p:spPr>
        <p:txBody>
          <a:bodyPr/>
          <a:lstStyle/>
          <a:p>
            <a:pPr marL="336042" indent="-336042" defTabSz="896111">
              <a:lnSpc>
                <a:spcPct val="200000"/>
              </a:lnSpc>
              <a:spcBef>
                <a:spcPts val="600"/>
              </a:spcBef>
              <a:defRPr sz="2842"/>
            </a:pPr>
            <a:r>
              <a:t>TSH responses are gradual and should be measured about 2 months after instituting treatment or after any subsequent change in levothyroxine dosage.</a:t>
            </a:r>
          </a:p>
          <a:p>
            <a:pPr marL="336042" indent="-336042" defTabSz="896111">
              <a:lnSpc>
                <a:spcPct val="200000"/>
              </a:lnSpc>
              <a:spcBef>
                <a:spcPts val="600"/>
              </a:spcBef>
              <a:defRPr sz="2842"/>
            </a:pPr>
            <a:r>
              <a:t>Patients may not experience full relief from symptoms until 3–6 months after normal TSH levels are restored.</a:t>
            </a:r>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8" name="Title 1"/>
          <p:cNvSpPr txBox="1"/>
          <p:nvPr>
            <p:ph type="title"/>
          </p:nvPr>
        </p:nvSpPr>
        <p:spPr>
          <a:prstGeom prst="rect">
            <a:avLst/>
          </a:prstGeom>
        </p:spPr>
        <p:txBody>
          <a:bodyPr/>
          <a:lstStyle/>
          <a:p>
            <a:pPr/>
          </a:p>
        </p:txBody>
      </p:sp>
      <p:sp>
        <p:nvSpPr>
          <p:cNvPr id="199" name="Content Placeholder 2"/>
          <p:cNvSpPr txBox="1"/>
          <p:nvPr>
            <p:ph type="body" idx="1"/>
          </p:nvPr>
        </p:nvSpPr>
        <p:spPr>
          <a:xfrm>
            <a:off x="457200" y="228600"/>
            <a:ext cx="8229600" cy="6248400"/>
          </a:xfrm>
          <a:prstGeom prst="rect">
            <a:avLst/>
          </a:prstGeom>
        </p:spPr>
        <p:txBody>
          <a:bodyPr/>
          <a:lstStyle/>
          <a:p>
            <a:pPr marL="305180" indent="-305180" defTabSz="813816">
              <a:spcBef>
                <a:spcPts val="600"/>
              </a:spcBef>
              <a:defRPr sz="2581"/>
            </a:pPr>
          </a:p>
          <a:p>
            <a:pPr marL="305180" indent="-305180" defTabSz="813816">
              <a:spcBef>
                <a:spcPts val="600"/>
              </a:spcBef>
              <a:defRPr sz="2581"/>
            </a:pPr>
          </a:p>
          <a:p>
            <a:pPr marL="305180" indent="-305180" defTabSz="813816">
              <a:spcBef>
                <a:spcPts val="600"/>
              </a:spcBef>
              <a:defRPr sz="2581"/>
            </a:pPr>
          </a:p>
          <a:p>
            <a:pPr marL="305180" indent="-305180" defTabSz="813816">
              <a:lnSpc>
                <a:spcPct val="200000"/>
              </a:lnSpc>
              <a:spcBef>
                <a:spcPts val="600"/>
              </a:spcBef>
              <a:defRPr sz="2581"/>
            </a:pPr>
            <a:r>
              <a:t>Patients with a suppressed TSH of any cause, including T4 over treatment, have an increased risk of atrial fibrillation and reduced bone density.</a:t>
            </a:r>
          </a:p>
          <a:p>
            <a:pPr marL="305180" indent="-305180" defTabSz="813816">
              <a:lnSpc>
                <a:spcPct val="200000"/>
              </a:lnSpc>
              <a:spcBef>
                <a:spcPts val="600"/>
              </a:spcBef>
              <a:defRPr sz="2581"/>
            </a:pPr>
            <a:r>
              <a:t>SUBCLINICAL HYPOTHYROIDISM : By definition, subclinical hypothyroidism refers to biochemical evidence of thyroid hormone deficiency in patients who have few or no apparent clinical features of hypothyroidism.</a:t>
            </a:r>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1" name="Double-click to edit"/>
          <p:cNvSpPr txBox="1"/>
          <p:nvPr>
            <p:ph type="title"/>
          </p:nvPr>
        </p:nvSpPr>
        <p:spPr>
          <a:prstGeom prst="rect">
            <a:avLst/>
          </a:prstGeom>
        </p:spPr>
        <p:txBody>
          <a:bodyPr/>
          <a:lstStyle/>
          <a:p>
            <a:pPr/>
          </a:p>
        </p:txBody>
      </p:sp>
      <p:sp>
        <p:nvSpPr>
          <p:cNvPr id="202" name="Treatment is administered by starting with a low dose of levothyroxine (25–50 micro g/d) with the goal of normalizing TSH. If thyroxine is not given, thyroid function should be evaluated annually."/>
          <p:cNvSpPr txBox="1"/>
          <p:nvPr>
            <p:ph type="body" idx="1"/>
          </p:nvPr>
        </p:nvSpPr>
        <p:spPr>
          <a:prstGeom prst="rect">
            <a:avLst/>
          </a:prstGeom>
        </p:spPr>
        <p:txBody>
          <a:bodyPr/>
          <a:lstStyle>
            <a:lvl1pPr>
              <a:lnSpc>
                <a:spcPct val="200000"/>
              </a:lnSpc>
              <a:spcBef>
                <a:spcPts val="600"/>
              </a:spcBef>
              <a:defRPr sz="2900"/>
            </a:lvl1pPr>
          </a:lstStyle>
          <a:p>
            <a:pPr/>
            <a:r>
              <a:t>Treatment is administered by starting with a low dose of levothyroxine (25–50 micro g/d) with the goal of normalizing TSH. If thyroxine is not given, thyroid function should be evaluated annually.</a:t>
            </a:r>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4" name="Title 1"/>
          <p:cNvSpPr txBox="1"/>
          <p:nvPr>
            <p:ph type="title"/>
          </p:nvPr>
        </p:nvSpPr>
        <p:spPr>
          <a:prstGeom prst="rect">
            <a:avLst/>
          </a:prstGeom>
        </p:spPr>
        <p:txBody>
          <a:bodyPr/>
          <a:lstStyle/>
          <a:p>
            <a:pPr/>
          </a:p>
        </p:txBody>
      </p:sp>
      <p:sp>
        <p:nvSpPr>
          <p:cNvPr id="205" name="Content Placeholder 2"/>
          <p:cNvSpPr txBox="1"/>
          <p:nvPr>
            <p:ph type="body" idx="1"/>
          </p:nvPr>
        </p:nvSpPr>
        <p:spPr>
          <a:xfrm>
            <a:off x="457200" y="152400"/>
            <a:ext cx="8229600" cy="6705600"/>
          </a:xfrm>
          <a:prstGeom prst="rect">
            <a:avLst/>
          </a:prstGeom>
        </p:spPr>
        <p:txBody>
          <a:bodyPr/>
          <a:lstStyle/>
          <a:p>
            <a:pPr marL="291465" indent="-291465" defTabSz="777240">
              <a:lnSpc>
                <a:spcPct val="200000"/>
              </a:lnSpc>
              <a:spcBef>
                <a:spcPts val="500"/>
              </a:spcBef>
              <a:defRPr sz="2465"/>
            </a:pPr>
          </a:p>
          <a:p>
            <a:pPr marL="291465" indent="-291465" defTabSz="777240">
              <a:lnSpc>
                <a:spcPct val="200000"/>
              </a:lnSpc>
              <a:spcBef>
                <a:spcPts val="500"/>
              </a:spcBef>
              <a:defRPr sz="2465"/>
            </a:pPr>
          </a:p>
          <a:p>
            <a:pPr marL="291465" indent="-291465" defTabSz="777240">
              <a:lnSpc>
                <a:spcPct val="200000"/>
              </a:lnSpc>
              <a:spcBef>
                <a:spcPts val="500"/>
              </a:spcBef>
              <a:defRPr sz="2465"/>
            </a:pPr>
            <a:r>
              <a:t>Rarely, levothyroxine replacement is associated with pseudotumor cerebri in children. Presentation appears to be idiosyncratic and occurs months after treatment has begun.</a:t>
            </a:r>
          </a:p>
          <a:p>
            <a:pPr marL="291465" indent="-291465" defTabSz="777240">
              <a:lnSpc>
                <a:spcPct val="200000"/>
              </a:lnSpc>
              <a:spcBef>
                <a:spcPts val="500"/>
              </a:spcBef>
              <a:defRPr sz="2465"/>
            </a:pPr>
            <a:r>
              <a:t>Thyroid function should be evaluated immediately after pregnancy is confirmed and at the beginning of the second and third trimesters. The dose of levothyroxine may need to be increased by ≥50% during pregnancy and returned to previous levels after delivery.</a:t>
            </a:r>
          </a:p>
        </p:txBody>
      </p:sp>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7" name="Double-click to edit"/>
          <p:cNvSpPr txBox="1"/>
          <p:nvPr>
            <p:ph type="title"/>
          </p:nvPr>
        </p:nvSpPr>
        <p:spPr>
          <a:prstGeom prst="rect">
            <a:avLst/>
          </a:prstGeom>
        </p:spPr>
        <p:txBody>
          <a:bodyPr/>
          <a:lstStyle/>
          <a:p>
            <a:pPr/>
          </a:p>
        </p:txBody>
      </p:sp>
      <p:sp>
        <p:nvSpPr>
          <p:cNvPr id="208" name="Elderly patients may require up to 20% less thyroxine than younger patients. In the elderly, especially patients with known coronary artery disease, the starting dose of levothyroxine is 12.5–25 micro g/d with similar increments every 2–3 months until TS"/>
          <p:cNvSpPr txBox="1"/>
          <p:nvPr>
            <p:ph type="body" idx="1"/>
          </p:nvPr>
        </p:nvSpPr>
        <p:spPr>
          <a:prstGeom prst="rect">
            <a:avLst/>
          </a:prstGeom>
        </p:spPr>
        <p:txBody>
          <a:bodyPr/>
          <a:lstStyle>
            <a:lvl1pPr>
              <a:lnSpc>
                <a:spcPct val="200000"/>
              </a:lnSpc>
              <a:spcBef>
                <a:spcPts val="600"/>
              </a:spcBef>
              <a:defRPr sz="2900"/>
            </a:lvl1pPr>
          </a:lstStyle>
          <a:p>
            <a:pPr/>
            <a:r>
              <a:t>Elderly patients may require up to 20% less thyroxine than younger patients. In the elderly, especially patients with known coronary artery disease, the starting dose of levothyroxine is 12.5–25 micro g/d with similar increments every 2–3 months until TSH is normalized.</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3" name="Picture 2" descr="Picture 2"/>
          <p:cNvPicPr>
            <a:picLocks noChangeAspect="1"/>
          </p:cNvPicPr>
          <p:nvPr/>
        </p:nvPicPr>
        <p:blipFill>
          <a:blip r:embed="rId2">
            <a:extLst/>
          </a:blip>
          <a:stretch>
            <a:fillRect/>
          </a:stretch>
        </p:blipFill>
        <p:spPr>
          <a:xfrm>
            <a:off x="3149712" y="1755687"/>
            <a:ext cx="2696686" cy="4214989"/>
          </a:xfrm>
          <a:prstGeom prst="rect">
            <a:avLst/>
          </a:prstGeom>
          <a:ln w="12700">
            <a:miter lim="400000"/>
          </a:ln>
        </p:spPr>
      </p:pic>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0" name="Title 1"/>
          <p:cNvSpPr txBox="1"/>
          <p:nvPr>
            <p:ph type="title"/>
          </p:nvPr>
        </p:nvSpPr>
        <p:spPr>
          <a:xfrm>
            <a:off x="457200" y="152399"/>
            <a:ext cx="8229600" cy="487364"/>
          </a:xfrm>
          <a:prstGeom prst="rect">
            <a:avLst/>
          </a:prstGeom>
        </p:spPr>
        <p:txBody>
          <a:bodyPr/>
          <a:lstStyle>
            <a:lvl1pPr defTabSz="731520">
              <a:defRPr sz="3120"/>
            </a:lvl1pPr>
          </a:lstStyle>
          <a:p>
            <a:pPr/>
            <a:r>
              <a:t>Myxedema coma</a:t>
            </a:r>
          </a:p>
        </p:txBody>
      </p:sp>
      <p:sp>
        <p:nvSpPr>
          <p:cNvPr id="211" name="Content Placeholder 2"/>
          <p:cNvSpPr txBox="1"/>
          <p:nvPr>
            <p:ph type="body" idx="1"/>
          </p:nvPr>
        </p:nvSpPr>
        <p:spPr>
          <a:xfrm>
            <a:off x="457200" y="838200"/>
            <a:ext cx="8229600" cy="5791200"/>
          </a:xfrm>
          <a:prstGeom prst="rect">
            <a:avLst/>
          </a:prstGeom>
        </p:spPr>
        <p:txBody>
          <a:bodyPr/>
          <a:lstStyle/>
          <a:p>
            <a:pPr marL="243459" indent="-243459" defTabSz="649223">
              <a:lnSpc>
                <a:spcPct val="200000"/>
              </a:lnSpc>
              <a:spcBef>
                <a:spcPts val="400"/>
              </a:spcBef>
              <a:defRPr sz="2059"/>
            </a:pPr>
            <a:r>
              <a:t>Clinical manifestations include reduced level of consciousness, sometimes associated with seizures, as well as the other features of hypothyroidism.</a:t>
            </a:r>
          </a:p>
          <a:p>
            <a:pPr marL="243459" indent="-243459" defTabSz="649223">
              <a:lnSpc>
                <a:spcPct val="200000"/>
              </a:lnSpc>
              <a:spcBef>
                <a:spcPts val="400"/>
              </a:spcBef>
              <a:defRPr sz="2059"/>
            </a:pPr>
            <a:r>
              <a:t>Hypothermia can reach 23°C (74°F). There may be a history of treated hypothyroidism with poor compliance, or the patient may be previously undiagnosed.</a:t>
            </a:r>
          </a:p>
          <a:p>
            <a:pPr marL="243459" indent="-243459" defTabSz="649223">
              <a:lnSpc>
                <a:spcPct val="200000"/>
              </a:lnSpc>
              <a:spcBef>
                <a:spcPts val="400"/>
              </a:spcBef>
              <a:defRPr sz="2059"/>
            </a:pPr>
            <a:r>
              <a:t>Precipitated by factors that impair respiration, such as drugs (especially sedatives, anesthetics, antidepressants), pneumonia, congestive heart failure, myocardial infarction, gastrointestinal bleeding, or cerebrovascular accidents. Sepsis should also be suspected.</a:t>
            </a:r>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3" name="Title 1"/>
          <p:cNvSpPr txBox="1"/>
          <p:nvPr>
            <p:ph type="title"/>
          </p:nvPr>
        </p:nvSpPr>
        <p:spPr>
          <a:prstGeom prst="rect">
            <a:avLst/>
          </a:prstGeom>
        </p:spPr>
        <p:txBody>
          <a:bodyPr/>
          <a:lstStyle/>
          <a:p>
            <a:pPr/>
          </a:p>
        </p:txBody>
      </p:sp>
      <p:sp>
        <p:nvSpPr>
          <p:cNvPr id="214" name="Content Placeholder 2"/>
          <p:cNvSpPr txBox="1"/>
          <p:nvPr>
            <p:ph type="body" idx="1"/>
          </p:nvPr>
        </p:nvSpPr>
        <p:spPr>
          <a:xfrm>
            <a:off x="457200" y="152400"/>
            <a:ext cx="8229600" cy="6553200"/>
          </a:xfrm>
          <a:prstGeom prst="rect">
            <a:avLst/>
          </a:prstGeom>
        </p:spPr>
        <p:txBody>
          <a:bodyPr/>
          <a:lstStyle/>
          <a:p>
            <a:pPr marL="305180" indent="-305180" defTabSz="813816">
              <a:lnSpc>
                <a:spcPct val="90000"/>
              </a:lnSpc>
              <a:spcBef>
                <a:spcPts val="600"/>
              </a:spcBef>
              <a:defRPr sz="2581"/>
            </a:pPr>
          </a:p>
          <a:p>
            <a:pPr marL="305180" indent="-305180" defTabSz="813816">
              <a:lnSpc>
                <a:spcPct val="90000"/>
              </a:lnSpc>
              <a:spcBef>
                <a:spcPts val="600"/>
              </a:spcBef>
              <a:defRPr sz="2581"/>
            </a:pPr>
          </a:p>
          <a:p>
            <a:pPr marL="305180" indent="-305180" defTabSz="813816">
              <a:lnSpc>
                <a:spcPct val="90000"/>
              </a:lnSpc>
              <a:spcBef>
                <a:spcPts val="600"/>
              </a:spcBef>
              <a:defRPr sz="2581"/>
            </a:pPr>
          </a:p>
          <a:p>
            <a:pPr marL="305180" indent="-305180" defTabSz="813816">
              <a:lnSpc>
                <a:spcPct val="90000"/>
              </a:lnSpc>
              <a:spcBef>
                <a:spcPts val="600"/>
              </a:spcBef>
              <a:defRPr sz="2581"/>
            </a:pPr>
          </a:p>
          <a:p>
            <a:pPr marL="305180" indent="-305180" defTabSz="813816">
              <a:lnSpc>
                <a:spcPct val="200000"/>
              </a:lnSpc>
              <a:spcBef>
                <a:spcPts val="600"/>
              </a:spcBef>
              <a:defRPr sz="2581"/>
            </a:pPr>
            <a:r>
              <a:t>Hypoventilation, leading to hypoxia and hypercapnia, plays a major role in pathogenesis; hypoglycemia and dilutional hyponatremia also contribute to the development of myxedema coma.</a:t>
            </a:r>
          </a:p>
          <a:p>
            <a:pPr marL="305180" indent="-305180" defTabSz="813816">
              <a:lnSpc>
                <a:spcPct val="200000"/>
              </a:lnSpc>
              <a:spcBef>
                <a:spcPts val="600"/>
              </a:spcBef>
              <a:defRPr sz="2581"/>
            </a:pPr>
            <a:r>
              <a:t>Levothyroxine can initially be administered as a single intravenous bolus or oral bolus of 500 micro g, which serves as a loading dose.</a:t>
            </a:r>
          </a:p>
        </p:txBody>
      </p:sp>
    </p:spTree>
  </p:cSld>
  <p:clrMapOvr>
    <a:masterClrMapping/>
  </p:clrMapOvr>
  <p:transition xmlns:p14="http://schemas.microsoft.com/office/powerpoint/2010/main" spd="med" advClick="1"/>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6" name="Double-click to edit"/>
          <p:cNvSpPr txBox="1"/>
          <p:nvPr>
            <p:ph type="title"/>
          </p:nvPr>
        </p:nvSpPr>
        <p:spPr>
          <a:prstGeom prst="rect">
            <a:avLst/>
          </a:prstGeom>
        </p:spPr>
        <p:txBody>
          <a:bodyPr/>
          <a:lstStyle/>
          <a:p>
            <a:pPr/>
          </a:p>
        </p:txBody>
      </p:sp>
      <p:sp>
        <p:nvSpPr>
          <p:cNvPr id="217" name="Combine levothyroxine (200 􀀫g) and liothyronine (25 mic g) as a single, initial intravenous bolus followed by daily treatment with levothyroxine (50–100 mic g/d) and liothyronine (10 mic g every 8 h).…"/>
          <p:cNvSpPr txBox="1"/>
          <p:nvPr>
            <p:ph type="body" idx="1"/>
          </p:nvPr>
        </p:nvSpPr>
        <p:spPr>
          <a:prstGeom prst="rect">
            <a:avLst/>
          </a:prstGeom>
        </p:spPr>
        <p:txBody>
          <a:bodyPr/>
          <a:lstStyle/>
          <a:p>
            <a:pPr marL="336042" indent="-336042" defTabSz="896111">
              <a:lnSpc>
                <a:spcPct val="200000"/>
              </a:lnSpc>
              <a:spcBef>
                <a:spcPts val="600"/>
              </a:spcBef>
              <a:defRPr sz="2842"/>
            </a:pPr>
            <a:r>
              <a:t>Combine levothyroxine (200 </a:t>
            </a:r>
            <a:r>
              <a:rPr>
                <a:latin typeface="+mn-lt"/>
                <a:ea typeface="+mn-ea"/>
                <a:cs typeface="+mn-cs"/>
                <a:sym typeface="Helvetica"/>
              </a:rPr>
              <a:t>􀀫</a:t>
            </a:r>
            <a:r>
              <a:t>g) and liothyronine (25 mic g) as a single, initial intravenous bolus followed by daily treatment with levothyroxine (50–100 mic g/d) and liothyronine (10 mic g every 8 h).</a:t>
            </a:r>
          </a:p>
          <a:p>
            <a:pPr marL="336042" indent="-336042" defTabSz="896111">
              <a:lnSpc>
                <a:spcPct val="200000"/>
              </a:lnSpc>
              <a:spcBef>
                <a:spcPts val="600"/>
              </a:spcBef>
              <a:defRPr sz="2842"/>
            </a:pPr>
            <a:r>
              <a:t>This treatment has been advocated because T4 to  T3 conversion is impaired in myxedema coma.</a:t>
            </a:r>
          </a:p>
        </p:txBody>
      </p:sp>
    </p:spTree>
  </p:cSld>
  <p:clrMapOvr>
    <a:masterClrMapping/>
  </p:clrMapOvr>
  <p:transition xmlns:p14="http://schemas.microsoft.com/office/powerpoint/2010/main" spd="med" advClick="1"/>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9" name="Title 1"/>
          <p:cNvSpPr txBox="1"/>
          <p:nvPr>
            <p:ph type="title"/>
          </p:nvPr>
        </p:nvSpPr>
        <p:spPr>
          <a:prstGeom prst="rect">
            <a:avLst/>
          </a:prstGeom>
        </p:spPr>
        <p:txBody>
          <a:bodyPr/>
          <a:lstStyle/>
          <a:p>
            <a:pPr/>
          </a:p>
        </p:txBody>
      </p:sp>
      <p:sp>
        <p:nvSpPr>
          <p:cNvPr id="220" name="Content Placeholder 2"/>
          <p:cNvSpPr txBox="1"/>
          <p:nvPr>
            <p:ph type="body" idx="1"/>
          </p:nvPr>
        </p:nvSpPr>
        <p:spPr>
          <a:xfrm>
            <a:off x="457200" y="228600"/>
            <a:ext cx="8229600" cy="6477000"/>
          </a:xfrm>
          <a:prstGeom prst="rect">
            <a:avLst/>
          </a:prstGeom>
        </p:spPr>
        <p:txBody>
          <a:bodyPr/>
          <a:lstStyle/>
          <a:p>
            <a:pPr marL="322325" indent="-322325" defTabSz="859536">
              <a:lnSpc>
                <a:spcPct val="80000"/>
              </a:lnSpc>
              <a:spcBef>
                <a:spcPts val="600"/>
              </a:spcBef>
              <a:defRPr sz="2726"/>
            </a:pPr>
          </a:p>
          <a:p>
            <a:pPr marL="322325" indent="-322325" defTabSz="859536">
              <a:lnSpc>
                <a:spcPct val="80000"/>
              </a:lnSpc>
              <a:spcBef>
                <a:spcPts val="600"/>
              </a:spcBef>
              <a:defRPr sz="2726"/>
            </a:pPr>
          </a:p>
          <a:p>
            <a:pPr marL="322325" indent="-322325" defTabSz="859536">
              <a:lnSpc>
                <a:spcPct val="80000"/>
              </a:lnSpc>
              <a:spcBef>
                <a:spcPts val="600"/>
              </a:spcBef>
              <a:defRPr sz="2726"/>
            </a:pPr>
          </a:p>
          <a:p>
            <a:pPr marL="322325" indent="-322325" defTabSz="859536">
              <a:lnSpc>
                <a:spcPct val="200000"/>
              </a:lnSpc>
              <a:spcBef>
                <a:spcPts val="600"/>
              </a:spcBef>
              <a:defRPr sz="2726"/>
            </a:pPr>
            <a:r>
              <a:t>External warming is indicated only if the temperature is &lt;30°C, as it can result in cardiovascular collapse.</a:t>
            </a:r>
          </a:p>
          <a:p>
            <a:pPr marL="322325" indent="-322325" defTabSz="859536">
              <a:lnSpc>
                <a:spcPct val="200000"/>
              </a:lnSpc>
              <a:spcBef>
                <a:spcPts val="600"/>
              </a:spcBef>
              <a:defRPr sz="2726"/>
            </a:pPr>
            <a:r>
              <a:t>Parenteral hydrocortisone (50 mg every 6 h) should be administered, as there is impaired adrenal reserve in profound hypothyroidism.</a:t>
            </a:r>
          </a:p>
          <a:p>
            <a:pPr marL="322325" indent="-322325" defTabSz="859536">
              <a:lnSpc>
                <a:spcPct val="200000"/>
              </a:lnSpc>
              <a:spcBef>
                <a:spcPts val="600"/>
              </a:spcBef>
              <a:defRPr sz="2726"/>
            </a:pPr>
            <a:r>
              <a:t>Ventilatory support  is usually needed during the first 48 h.</a:t>
            </a:r>
          </a:p>
        </p:txBody>
      </p:sp>
    </p:spTree>
  </p:cSld>
  <p:clrMapOvr>
    <a:masterClrMapping/>
  </p:clrMapOvr>
  <p:transition xmlns:p14="http://schemas.microsoft.com/office/powerpoint/2010/main" spd="med" advClick="1"/>
</p:sld>
</file>

<file path=ppt/slides/slide4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2" name="Double-click to edit"/>
          <p:cNvSpPr txBox="1"/>
          <p:nvPr>
            <p:ph type="title"/>
          </p:nvPr>
        </p:nvSpPr>
        <p:spPr>
          <a:prstGeom prst="rect">
            <a:avLst/>
          </a:prstGeom>
        </p:spPr>
        <p:txBody>
          <a:bodyPr/>
          <a:lstStyle/>
          <a:p>
            <a:pPr/>
          </a:p>
        </p:txBody>
      </p:sp>
      <p:sp>
        <p:nvSpPr>
          <p:cNvPr id="223" name="Hypertonic saline or intravenous glucose may be needed if there is severe hyponatremia or hypoglycemia.…"/>
          <p:cNvSpPr txBox="1"/>
          <p:nvPr>
            <p:ph type="body" idx="1"/>
          </p:nvPr>
        </p:nvSpPr>
        <p:spPr>
          <a:prstGeom prst="rect">
            <a:avLst/>
          </a:prstGeom>
        </p:spPr>
        <p:txBody>
          <a:bodyPr/>
          <a:lstStyle/>
          <a:p>
            <a:pPr marL="301752" indent="-301752" defTabSz="804672">
              <a:lnSpc>
                <a:spcPct val="200000"/>
              </a:lnSpc>
              <a:spcBef>
                <a:spcPts val="600"/>
              </a:spcBef>
              <a:defRPr sz="2552"/>
            </a:pPr>
            <a:r>
              <a:t> Hypertonic saline or intravenous glucose may be needed if there is severe hyponatremia or hypoglycemia.</a:t>
            </a:r>
          </a:p>
          <a:p>
            <a:pPr marL="301752" indent="-301752" defTabSz="804672">
              <a:lnSpc>
                <a:spcPct val="200000"/>
              </a:lnSpc>
              <a:spcBef>
                <a:spcPts val="600"/>
              </a:spcBef>
              <a:defRPr sz="2552"/>
            </a:pPr>
            <a:r>
              <a:t>Hypotonic intravenous fluids should be avoided because they may exacerbate water retention secondary to reduced renal perfusion and inappropriate vasopressin secretion.</a:t>
            </a:r>
          </a:p>
          <a:p>
            <a:pPr marL="301752" indent="-301752" defTabSz="804672">
              <a:lnSpc>
                <a:spcPct val="200000"/>
              </a:lnSpc>
              <a:spcBef>
                <a:spcPts val="600"/>
              </a:spcBef>
              <a:defRPr sz="2552"/>
            </a:pPr>
            <a:r>
              <a:t>Early broad spectrum antibiotics.</a:t>
            </a:r>
          </a:p>
        </p:txBody>
      </p:sp>
    </p:spTree>
  </p:cSld>
  <p:clrMapOvr>
    <a:masterClrMapping/>
  </p:clrMapOvr>
  <p:transition xmlns:p14="http://schemas.microsoft.com/office/powerpoint/2010/main" spd="med" advClick="1"/>
</p:sld>
</file>

<file path=ppt/slides/slide4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5" name="Title 1"/>
          <p:cNvSpPr txBox="1"/>
          <p:nvPr>
            <p:ph type="title"/>
          </p:nvPr>
        </p:nvSpPr>
        <p:spPr>
          <a:prstGeom prst="rect">
            <a:avLst/>
          </a:prstGeom>
        </p:spPr>
        <p:txBody>
          <a:bodyPr/>
          <a:lstStyle/>
          <a:p>
            <a:pPr/>
          </a:p>
        </p:txBody>
      </p:sp>
      <p:sp>
        <p:nvSpPr>
          <p:cNvPr id="226" name="Content Placeholder 2"/>
          <p:cNvSpPr txBox="1"/>
          <p:nvPr>
            <p:ph type="body" idx="1"/>
          </p:nvPr>
        </p:nvSpPr>
        <p:spPr>
          <a:xfrm>
            <a:off x="457200" y="1600200"/>
            <a:ext cx="8229600" cy="4525963"/>
          </a:xfrm>
          <a:prstGeom prst="rect">
            <a:avLst/>
          </a:prstGeom>
        </p:spPr>
        <p:txBody>
          <a:bodyPr/>
          <a:lstStyle/>
          <a:p>
            <a:pPr marL="0" indent="0">
              <a:buSzTx/>
              <a:buNone/>
            </a:pPr>
            <a:r>
              <a:t>            </a:t>
            </a:r>
          </a:p>
          <a:p>
            <a:pPr marL="0" indent="0">
              <a:spcBef>
                <a:spcPts val="2100"/>
              </a:spcBef>
              <a:buSzTx/>
              <a:buNone/>
              <a:defRPr sz="7200"/>
            </a:pPr>
            <a:r>
              <a:t>        </a:t>
            </a:r>
            <a:r>
              <a:rPr sz="8800"/>
              <a:t>Thank you </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5" name="Title 1"/>
          <p:cNvSpPr txBox="1"/>
          <p:nvPr>
            <p:ph type="title"/>
          </p:nvPr>
        </p:nvSpPr>
        <p:spPr>
          <a:prstGeom prst="rect">
            <a:avLst/>
          </a:prstGeom>
        </p:spPr>
        <p:txBody>
          <a:bodyPr/>
          <a:lstStyle/>
          <a:p>
            <a:pPr/>
          </a:p>
        </p:txBody>
      </p:sp>
      <p:sp>
        <p:nvSpPr>
          <p:cNvPr id="106" name="Content Placeholder 2"/>
          <p:cNvSpPr txBox="1"/>
          <p:nvPr>
            <p:ph type="body" idx="1"/>
          </p:nvPr>
        </p:nvSpPr>
        <p:spPr>
          <a:xfrm>
            <a:off x="457200" y="228600"/>
            <a:ext cx="8229600" cy="6400800"/>
          </a:xfrm>
          <a:prstGeom prst="rect">
            <a:avLst/>
          </a:prstGeom>
        </p:spPr>
        <p:txBody>
          <a:bodyPr/>
          <a:lstStyle/>
          <a:p>
            <a:pPr marL="0" indent="0" defTabSz="850391">
              <a:buSzTx/>
              <a:buFontTx/>
              <a:buNone/>
              <a:defRPr sz="2976"/>
            </a:pPr>
          </a:p>
          <a:p>
            <a:pPr marL="318897" indent="-318897" defTabSz="850391">
              <a:defRPr sz="2976"/>
            </a:pPr>
          </a:p>
          <a:p>
            <a:pPr marL="0" indent="0" defTabSz="850391">
              <a:buSzTx/>
              <a:buFontTx/>
              <a:buNone/>
              <a:defRPr sz="2976"/>
            </a:pPr>
          </a:p>
          <a:p>
            <a:pPr marL="318897" indent="-318897" defTabSz="850391">
              <a:lnSpc>
                <a:spcPct val="150000"/>
              </a:lnSpc>
              <a:defRPr sz="2976"/>
            </a:pPr>
            <a:r>
              <a:t>TSH - the most useful physiologic marker of thyroid hormone action.</a:t>
            </a:r>
          </a:p>
          <a:p>
            <a:pPr marL="318897" indent="-318897" defTabSz="850391">
              <a:lnSpc>
                <a:spcPct val="150000"/>
              </a:lnSpc>
              <a:defRPr sz="2976"/>
            </a:pPr>
            <a:r>
              <a:t>The thyroid axis is a classic example of an endocrine feedback loop.</a:t>
            </a:r>
          </a:p>
          <a:p>
            <a:pPr marL="318897" indent="-318897" defTabSz="850391">
              <a:lnSpc>
                <a:spcPct val="150000"/>
              </a:lnSpc>
              <a:defRPr sz="2976"/>
            </a:pPr>
            <a:r>
              <a:t>Hypothalamic TRH stimulates pituitary production of TSH, which, in turn, stimulates thyroid hormone synthesis and secretion.</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8" name="Reduced levels of thyroid hormone increase basal TSH production and enhance TRH-mediated stimulation of TSH.…"/>
          <p:cNvSpPr txBox="1"/>
          <p:nvPr>
            <p:ph type="body" idx="1"/>
          </p:nvPr>
        </p:nvSpPr>
        <p:spPr>
          <a:prstGeom prst="rect">
            <a:avLst/>
          </a:prstGeom>
        </p:spPr>
        <p:txBody>
          <a:bodyPr/>
          <a:lstStyle/>
          <a:p>
            <a:pPr>
              <a:lnSpc>
                <a:spcPct val="200000"/>
              </a:lnSpc>
            </a:pPr>
            <a:r>
              <a:t>Reduced levels of thyroid hormone increase basal TSH production and enhance TRH-mediated stimulation of TSH.</a:t>
            </a:r>
          </a:p>
          <a:p>
            <a:pPr>
              <a:lnSpc>
                <a:spcPct val="200000"/>
              </a:lnSpc>
            </a:pPr>
            <a:r>
              <a:t>Thyroid hormones feed back to inhibit TRH and TSH production</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0" name="Content Placeholder 2"/>
          <p:cNvSpPr txBox="1"/>
          <p:nvPr>
            <p:ph type="body" idx="1"/>
          </p:nvPr>
        </p:nvSpPr>
        <p:spPr>
          <a:xfrm>
            <a:off x="457200" y="1600200"/>
            <a:ext cx="8229600" cy="4525963"/>
          </a:xfrm>
          <a:prstGeom prst="rect">
            <a:avLst/>
          </a:prstGeom>
        </p:spPr>
        <p:txBody>
          <a:bodyPr/>
          <a:lstStyle>
            <a:lvl1pPr>
              <a:lnSpc>
                <a:spcPct val="200000"/>
              </a:lnSpc>
            </a:lvl1pPr>
          </a:lstStyle>
          <a:p>
            <a:pPr/>
            <a:r>
              <a:t>High thyroid hormone levels rapidly and directly suppress TSH gene expression secretion and inhibit TRH stimulation of TSH.</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2" name="Title 1"/>
          <p:cNvSpPr txBox="1"/>
          <p:nvPr>
            <p:ph type="title"/>
          </p:nvPr>
        </p:nvSpPr>
        <p:spPr>
          <a:prstGeom prst="rect">
            <a:avLst/>
          </a:prstGeom>
        </p:spPr>
        <p:txBody>
          <a:bodyPr/>
          <a:lstStyle/>
          <a:p>
            <a:pPr/>
            <a:r>
              <a:t>Hypothyroidism </a:t>
            </a:r>
          </a:p>
        </p:txBody>
      </p:sp>
      <p:sp>
        <p:nvSpPr>
          <p:cNvPr id="113" name="Content Placeholder 2"/>
          <p:cNvSpPr txBox="1"/>
          <p:nvPr>
            <p:ph type="body" idx="1"/>
          </p:nvPr>
        </p:nvSpPr>
        <p:spPr>
          <a:xfrm>
            <a:off x="457200" y="1600200"/>
            <a:ext cx="8229600" cy="4525963"/>
          </a:xfrm>
          <a:prstGeom prst="rect">
            <a:avLst/>
          </a:prstGeom>
        </p:spPr>
        <p:txBody>
          <a:bodyPr/>
          <a:lstStyle/>
          <a:p>
            <a:pPr marL="322325" indent="-322325" defTabSz="859536">
              <a:lnSpc>
                <a:spcPct val="200000"/>
              </a:lnSpc>
              <a:defRPr sz="3008"/>
            </a:pPr>
            <a:r>
              <a:t>Iodine deficiency remains the most common cause of hypothyroidism worldwide.</a:t>
            </a:r>
          </a:p>
          <a:p>
            <a:pPr marL="322325" indent="-322325" defTabSz="859536">
              <a:lnSpc>
                <a:spcPct val="200000"/>
              </a:lnSpc>
              <a:defRPr sz="3008"/>
            </a:pPr>
            <a:r>
              <a:t>In areas of iodine sufficiency, autoimmune disease (Hashimoto’s thyroiditis) and iatrogenic causes (treatment of hyperthyroidism) are most common</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Content Placeholder 2"/>
          <p:cNvSpPr txBox="1"/>
          <p:nvPr>
            <p:ph type="body" idx="1"/>
          </p:nvPr>
        </p:nvSpPr>
        <p:spPr>
          <a:xfrm>
            <a:off x="457200" y="1600200"/>
            <a:ext cx="8229600" cy="4525963"/>
          </a:xfrm>
          <a:prstGeom prst="rect">
            <a:avLst/>
          </a:prstGeom>
        </p:spPr>
        <p:txBody>
          <a:bodyPr/>
          <a:lstStyle/>
          <a:p>
            <a:pPr/>
          </a:p>
        </p:txBody>
      </p:sp>
      <p:pic>
        <p:nvPicPr>
          <p:cNvPr id="116" name="Picture 2" descr="Picture 2"/>
          <p:cNvPicPr>
            <a:picLocks noChangeAspect="1"/>
          </p:cNvPicPr>
          <p:nvPr/>
        </p:nvPicPr>
        <p:blipFill>
          <a:blip r:embed="rId2">
            <a:extLst/>
          </a:blip>
          <a:stretch>
            <a:fillRect/>
          </a:stretch>
        </p:blipFill>
        <p:spPr>
          <a:xfrm>
            <a:off x="-12305" y="381000"/>
            <a:ext cx="9156305" cy="5854804"/>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